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8" r:id="rId3"/>
    <p:sldId id="272" r:id="rId4"/>
    <p:sldId id="259" r:id="rId5"/>
    <p:sldId id="271" r:id="rId6"/>
    <p:sldId id="261" r:id="rId7"/>
    <p:sldId id="262" r:id="rId8"/>
    <p:sldId id="260" r:id="rId9"/>
    <p:sldId id="264" r:id="rId10"/>
    <p:sldId id="265" r:id="rId11"/>
    <p:sldId id="266" r:id="rId1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orge Chu" initials="GC" lastIdx="18" clrIdx="0"/>
  <p:cmAuthor id="1" name="Heidi Wu" initials="HW"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15" autoAdjust="0"/>
    <p:restoredTop sz="94660"/>
  </p:normalViewPr>
  <p:slideViewPr>
    <p:cSldViewPr>
      <p:cViewPr>
        <p:scale>
          <a:sx n="110" d="100"/>
          <a:sy n="110" d="100"/>
        </p:scale>
        <p:origin x="-600" y="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6F7608-6C7F-4B3E-88B1-70CD74E87143}" type="datetimeFigureOut">
              <a:rPr lang="zh-TW" altLang="en-US" smtClean="0"/>
              <a:t>2018/10/23</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FC0FF-BCDA-4334-BD9A-5BB3EA9FBB15}" type="slidenum">
              <a:rPr lang="zh-TW" altLang="en-US" smtClean="0"/>
              <a:t>‹#›</a:t>
            </a:fld>
            <a:endParaRPr lang="zh-TW" altLang="en-US"/>
          </a:p>
        </p:txBody>
      </p:sp>
    </p:spTree>
    <p:extLst>
      <p:ext uri="{BB962C8B-B14F-4D97-AF65-F5344CB8AC3E}">
        <p14:creationId xmlns:p14="http://schemas.microsoft.com/office/powerpoint/2010/main" val="2558037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2EFC0FF-BCDA-4334-BD9A-5BB3EA9FBB15}" type="slidenum">
              <a:rPr lang="zh-TW" altLang="en-US" smtClean="0"/>
              <a:t>8</a:t>
            </a:fld>
            <a:endParaRPr lang="zh-TW" altLang="en-US"/>
          </a:p>
        </p:txBody>
      </p:sp>
    </p:spTree>
    <p:extLst>
      <p:ext uri="{BB962C8B-B14F-4D97-AF65-F5344CB8AC3E}">
        <p14:creationId xmlns:p14="http://schemas.microsoft.com/office/powerpoint/2010/main" val="131616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2EFC0FF-BCDA-4334-BD9A-5BB3EA9FBB15}" type="slidenum">
              <a:rPr lang="zh-TW" altLang="en-US" smtClean="0"/>
              <a:t>9</a:t>
            </a:fld>
            <a:endParaRPr lang="zh-TW" altLang="en-US"/>
          </a:p>
        </p:txBody>
      </p:sp>
    </p:spTree>
    <p:extLst>
      <p:ext uri="{BB962C8B-B14F-4D97-AF65-F5344CB8AC3E}">
        <p14:creationId xmlns:p14="http://schemas.microsoft.com/office/powerpoint/2010/main" val="131616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2EFC0FF-BCDA-4334-BD9A-5BB3EA9FBB15}" type="slidenum">
              <a:rPr lang="zh-TW" altLang="en-US" smtClean="0"/>
              <a:t>10</a:t>
            </a:fld>
            <a:endParaRPr lang="zh-TW" altLang="en-US"/>
          </a:p>
        </p:txBody>
      </p:sp>
    </p:spTree>
    <p:extLst>
      <p:ext uri="{BB962C8B-B14F-4D97-AF65-F5344CB8AC3E}">
        <p14:creationId xmlns:p14="http://schemas.microsoft.com/office/powerpoint/2010/main" val="13161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42EFC0FF-BCDA-4334-BD9A-5BB3EA9FBB15}" type="slidenum">
              <a:rPr lang="zh-TW" altLang="en-US" smtClean="0"/>
              <a:t>11</a:t>
            </a:fld>
            <a:endParaRPr lang="zh-TW" altLang="en-US"/>
          </a:p>
        </p:txBody>
      </p:sp>
    </p:spTree>
    <p:extLst>
      <p:ext uri="{BB962C8B-B14F-4D97-AF65-F5344CB8AC3E}">
        <p14:creationId xmlns:p14="http://schemas.microsoft.com/office/powerpoint/2010/main" val="131616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75F3904D-002A-4AF2-83CE-060FC8C76376}" type="datetimeFigureOut">
              <a:rPr lang="zh-TW" altLang="en-US" smtClean="0"/>
              <a:t>2018/10/23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1302786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5F3904D-002A-4AF2-83CE-060FC8C76376}" type="datetimeFigureOut">
              <a:rPr lang="zh-TW" altLang="en-US" smtClean="0"/>
              <a:t>2018/10/23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2434876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5F3904D-002A-4AF2-83CE-060FC8C76376}" type="datetimeFigureOut">
              <a:rPr lang="zh-TW" altLang="en-US" smtClean="0"/>
              <a:t>2018/10/23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91463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5F3904D-002A-4AF2-83CE-060FC8C76376}" type="datetimeFigureOut">
              <a:rPr lang="zh-TW" altLang="en-US" smtClean="0"/>
              <a:t>2018/10/23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2737177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75F3904D-002A-4AF2-83CE-060FC8C76376}" type="datetimeFigureOut">
              <a:rPr lang="zh-TW" altLang="en-US" smtClean="0"/>
              <a:t>2018/10/23</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410373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75F3904D-002A-4AF2-83CE-060FC8C76376}" type="datetimeFigureOut">
              <a:rPr lang="zh-TW" altLang="en-US" smtClean="0"/>
              <a:t>2018/10/23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49809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5F3904D-002A-4AF2-83CE-060FC8C76376}" type="datetimeFigureOut">
              <a:rPr lang="zh-TW" altLang="en-US" smtClean="0"/>
              <a:t>2018/10/23</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1036553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75F3904D-002A-4AF2-83CE-060FC8C76376}" type="datetimeFigureOut">
              <a:rPr lang="zh-TW" altLang="en-US" smtClean="0"/>
              <a:t>2018/10/23</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3817277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75F3904D-002A-4AF2-83CE-060FC8C76376}" type="datetimeFigureOut">
              <a:rPr lang="zh-TW" altLang="en-US" smtClean="0"/>
              <a:t>2018/10/23</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329433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5F3904D-002A-4AF2-83CE-060FC8C76376}" type="datetimeFigureOut">
              <a:rPr lang="zh-TW" altLang="en-US" smtClean="0"/>
              <a:t>2018/10/23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302158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75F3904D-002A-4AF2-83CE-060FC8C76376}" type="datetimeFigureOut">
              <a:rPr lang="zh-TW" altLang="en-US" smtClean="0"/>
              <a:t>2018/10/23</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293019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3904D-002A-4AF2-83CE-060FC8C76376}" type="datetimeFigureOut">
              <a:rPr lang="zh-TW" altLang="en-US" smtClean="0"/>
              <a:t>2018/10/23</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9AB8F-CBEB-458B-A525-59EFFC3C3036}" type="slidenum">
              <a:rPr lang="zh-TW" altLang="en-US" smtClean="0"/>
              <a:t>‹#›</a:t>
            </a:fld>
            <a:endParaRPr lang="zh-TW" altLang="en-US"/>
          </a:p>
        </p:txBody>
      </p:sp>
    </p:spTree>
    <p:extLst>
      <p:ext uri="{BB962C8B-B14F-4D97-AF65-F5344CB8AC3E}">
        <p14:creationId xmlns:p14="http://schemas.microsoft.com/office/powerpoint/2010/main" val="114202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google.com.tw/url?sa=i&amp;rct=j&amp;q=&amp;esrc=s&amp;source=images&amp;cd=&amp;cad=rja&amp;uact=8&amp;ved=0ahUKEwjR16nqzqbMAhVk2qYKHWZAAa8QjRwIBw&amp;url=http://www.shutterstock.com/s/credit%2Bcard%2Bswipe/search-vectors.html&amp;psig=AFQjCNGLaOvLkFXGnQyUsAydlHmDVGR9KQ&amp;ust=1461564639434591" TargetMode="External"/><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google.com.tw/url?sa=i&amp;rct=j&amp;q=&amp;esrc=s&amp;source=images&amp;cd=&amp;cad=rja&amp;uact=8&amp;ved=0ahUKEwiVudq506bMAhWDlZQKHb5kCz4QjRwIBw&amp;url=http://support.sonymobile.com/tw/xperiaz/userguide/Using-still-camera-settings/&amp;psig=AFQjCNHsFeX35OXC_ocRtBiWGRUewpu_fg&amp;ust=1461565902540375" TargetMode="External"/><Relationship Id="rId11" Type="http://schemas.openxmlformats.org/officeDocument/2006/relationships/image" Target="../media/image19.png"/><Relationship Id="rId5" Type="http://schemas.openxmlformats.org/officeDocument/2006/relationships/image" Target="../media/image14.jpeg"/><Relationship Id="rId10" Type="http://schemas.openxmlformats.org/officeDocument/2006/relationships/image" Target="../media/image18.gif"/><Relationship Id="rId4" Type="http://schemas.openxmlformats.org/officeDocument/2006/relationships/image" Target="../media/image13.jpeg"/><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m.tw/url?sa=i&amp;rct=j&amp;q=&amp;esrc=s&amp;source=images&amp;cd=&amp;cad=rja&amp;uact=8&amp;ved=0ahUKEwjJ-d7GxqfMAhWDppQKHdYWDeMQjRwIBw&amp;url=http://www.123rf.com/clipart-vector/sales_machine.html&amp;psig=AFQjCNF-ZE7-sxmI6Rc7zwjkpuYXjgzCkg&amp;ust=1461596399789090" TargetMode="External"/><Relationship Id="rId3" Type="http://schemas.openxmlformats.org/officeDocument/2006/relationships/hyperlink" Target="http://www.google.com.tw/url?sa=i&amp;rct=j&amp;q=&amp;esrc=s&amp;source=images&amp;cd=&amp;cad=rja&amp;uact=8&amp;ved=0ahUKEwjR16nqzqbMAhVk2qYKHWZAAa8QjRwIBw&amp;url=http://www.shutterstock.com/s/credit%2Bcard%2Bswipe/search-vectors.html&amp;psig=AFQjCNGLaOvLkFXGnQyUsAydlHmDVGR9KQ&amp;ust=1461564639434591" TargetMode="External"/><Relationship Id="rId7" Type="http://schemas.openxmlformats.org/officeDocument/2006/relationships/image" Target="../media/image18.gif"/><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10" Type="http://schemas.openxmlformats.org/officeDocument/2006/relationships/image" Target="../media/image28.jpeg"/><Relationship Id="rId4" Type="http://schemas.openxmlformats.org/officeDocument/2006/relationships/image" Target="../media/image13.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 y="0"/>
            <a:ext cx="948576" cy="369332"/>
          </a:xfrm>
          <a:prstGeom prst="rect">
            <a:avLst/>
          </a:prstGeom>
          <a:solidFill>
            <a:schemeClr val="accent1"/>
          </a:solidFill>
        </p:spPr>
        <p:txBody>
          <a:bodyPr wrap="square" rtlCol="0">
            <a:spAutoFit/>
          </a:bodyPr>
          <a:lstStyle/>
          <a:p>
            <a:pPr algn="ctr"/>
            <a:r>
              <a:rPr lang="zh-TW" altLang="en-US" dirty="0" smtClean="0">
                <a:solidFill>
                  <a:schemeClr val="bg1"/>
                </a:solidFill>
              </a:rPr>
              <a:t>封面</a:t>
            </a:r>
            <a:endParaRPr lang="zh-TW" altLang="en-US" dirty="0">
              <a:solidFill>
                <a:schemeClr val="bg1"/>
              </a:solidFill>
            </a:endParaRPr>
          </a:p>
        </p:txBody>
      </p:sp>
      <p:pic>
        <p:nvPicPr>
          <p:cNvPr id="1031" name="Picture 7" descr="D:\Marketing\logo\Ruggon\Blaxtone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065" y="591606"/>
            <a:ext cx="2646023" cy="37926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D:\Product\RuggON\PM-522\photos\PM522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75" y="3565486"/>
            <a:ext cx="1759296" cy="146782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4134" y="2996952"/>
            <a:ext cx="1604876" cy="907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D:\Product\RuggON\PM311B\PM-311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40509" y="3565486"/>
            <a:ext cx="1650132" cy="1482629"/>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525065" y="5098332"/>
            <a:ext cx="1693092" cy="307777"/>
          </a:xfrm>
          <a:prstGeom prst="rect">
            <a:avLst/>
          </a:prstGeom>
        </p:spPr>
        <p:txBody>
          <a:bodyPr wrap="none">
            <a:spAutoFit/>
          </a:bodyPr>
          <a:lstStyle/>
          <a:p>
            <a:r>
              <a:rPr lang="zh-TW" altLang="en-US" sz="1400" dirty="0" smtClean="0">
                <a:solidFill>
                  <a:srgbClr val="00B050"/>
                </a:solidFill>
              </a:rPr>
              <a:t>檔名 </a:t>
            </a:r>
            <a:r>
              <a:rPr lang="en-US" altLang="zh-TW" sz="1400" dirty="0" smtClean="0">
                <a:solidFill>
                  <a:srgbClr val="00B050"/>
                </a:solidFill>
              </a:rPr>
              <a:t>: PM522_2.png</a:t>
            </a:r>
            <a:endParaRPr lang="zh-TW" altLang="en-US" sz="1400" dirty="0">
              <a:solidFill>
                <a:srgbClr val="00B050"/>
              </a:solidFill>
            </a:endParaRPr>
          </a:p>
        </p:txBody>
      </p:sp>
      <p:sp>
        <p:nvSpPr>
          <p:cNvPr id="3" name="矩形 2"/>
          <p:cNvSpPr/>
          <p:nvPr/>
        </p:nvSpPr>
        <p:spPr>
          <a:xfrm>
            <a:off x="2627784" y="5221442"/>
            <a:ext cx="1684692" cy="307777"/>
          </a:xfrm>
          <a:prstGeom prst="rect">
            <a:avLst/>
          </a:prstGeom>
        </p:spPr>
        <p:txBody>
          <a:bodyPr wrap="none">
            <a:spAutoFit/>
          </a:bodyPr>
          <a:lstStyle/>
          <a:p>
            <a:r>
              <a:rPr lang="zh-TW" altLang="en-US" sz="1400" dirty="0" smtClean="0">
                <a:solidFill>
                  <a:srgbClr val="00B050"/>
                </a:solidFill>
              </a:rPr>
              <a:t>檔名 </a:t>
            </a:r>
            <a:r>
              <a:rPr lang="en-US" altLang="zh-TW" sz="1400" dirty="0">
                <a:solidFill>
                  <a:srgbClr val="00B050"/>
                </a:solidFill>
              </a:rPr>
              <a:t>: PA-301_1.png</a:t>
            </a:r>
            <a:endParaRPr lang="zh-TW" altLang="en-US" sz="1400" dirty="0">
              <a:solidFill>
                <a:srgbClr val="00B050"/>
              </a:solidFill>
            </a:endParaRPr>
          </a:p>
        </p:txBody>
      </p:sp>
      <p:pic>
        <p:nvPicPr>
          <p:cNvPr id="4" name="Picture 2" descr="image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6" y="4015464"/>
            <a:ext cx="2448272" cy="1236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3487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60027" y="548680"/>
            <a:ext cx="840936" cy="369332"/>
          </a:xfrm>
          <a:prstGeom prst="rect">
            <a:avLst/>
          </a:prstGeom>
          <a:noFill/>
        </p:spPr>
        <p:txBody>
          <a:bodyPr wrap="none" rtlCol="0">
            <a:spAutoFit/>
          </a:bodyPr>
          <a:lstStyle/>
          <a:p>
            <a:r>
              <a:rPr lang="en-US" altLang="zh-TW" dirty="0" smtClean="0"/>
              <a:t>PA-301</a:t>
            </a:r>
            <a:endParaRPr lang="zh-TW" altLang="en-US" dirty="0"/>
          </a:p>
        </p:txBody>
      </p:sp>
      <p:sp>
        <p:nvSpPr>
          <p:cNvPr id="5" name="文字方塊 4"/>
          <p:cNvSpPr txBox="1"/>
          <p:nvPr/>
        </p:nvSpPr>
        <p:spPr>
          <a:xfrm>
            <a:off x="4551127" y="548678"/>
            <a:ext cx="922047" cy="369332"/>
          </a:xfrm>
          <a:prstGeom prst="rect">
            <a:avLst/>
          </a:prstGeom>
          <a:noFill/>
        </p:spPr>
        <p:txBody>
          <a:bodyPr wrap="none" rtlCol="0">
            <a:spAutoFit/>
          </a:bodyPr>
          <a:lstStyle/>
          <a:p>
            <a:r>
              <a:rPr lang="en-US" altLang="zh-TW" dirty="0" smtClean="0"/>
              <a:t>PM-522</a:t>
            </a:r>
            <a:endParaRPr lang="zh-TW" altLang="en-US" dirty="0"/>
          </a:p>
        </p:txBody>
      </p:sp>
      <p:sp>
        <p:nvSpPr>
          <p:cNvPr id="6" name="文字方塊 5"/>
          <p:cNvSpPr txBox="1"/>
          <p:nvPr/>
        </p:nvSpPr>
        <p:spPr>
          <a:xfrm>
            <a:off x="1" y="0"/>
            <a:ext cx="948576" cy="369332"/>
          </a:xfrm>
          <a:prstGeom prst="rect">
            <a:avLst/>
          </a:prstGeom>
          <a:solidFill>
            <a:schemeClr val="accent1"/>
          </a:solidFill>
        </p:spPr>
        <p:txBody>
          <a:bodyPr wrap="square" rtlCol="0">
            <a:spAutoFit/>
          </a:bodyPr>
          <a:lstStyle/>
          <a:p>
            <a:pPr algn="ctr"/>
            <a:r>
              <a:rPr lang="en-US" altLang="zh-TW" dirty="0" smtClean="0">
                <a:solidFill>
                  <a:schemeClr val="bg1"/>
                </a:solidFill>
              </a:rPr>
              <a:t>Page 4</a:t>
            </a:r>
            <a:endParaRPr lang="zh-TW" altLang="en-US" dirty="0">
              <a:solidFill>
                <a:schemeClr val="bg1"/>
              </a:solidFill>
            </a:endParaRPr>
          </a:p>
        </p:txBody>
      </p:sp>
      <p:sp>
        <p:nvSpPr>
          <p:cNvPr id="10" name="矩形 9"/>
          <p:cNvSpPr/>
          <p:nvPr/>
        </p:nvSpPr>
        <p:spPr>
          <a:xfrm>
            <a:off x="5722320" y="1075146"/>
            <a:ext cx="3314176" cy="1231106"/>
          </a:xfrm>
          <a:prstGeom prst="rect">
            <a:avLst/>
          </a:prstGeom>
        </p:spPr>
        <p:txBody>
          <a:bodyPr wrap="square" lIns="0" tIns="0" rIns="0" bIns="0">
            <a:spAutoFit/>
          </a:bodyPr>
          <a:lstStyle/>
          <a:p>
            <a:r>
              <a:rPr lang="en-US" altLang="zh-TW" sz="1000" dirty="0" smtClean="0"/>
              <a:t>- </a:t>
            </a:r>
            <a:r>
              <a:rPr lang="pt-BR" altLang="zh-TW" sz="1000" dirty="0"/>
              <a:t>Intel® </a:t>
            </a:r>
            <a:r>
              <a:rPr lang="pt-BR" altLang="zh-TW" sz="1000" dirty="0" smtClean="0"/>
              <a:t>Atom </a:t>
            </a:r>
            <a:r>
              <a:rPr lang="pt-BR" altLang="zh-TW" sz="1000" dirty="0"/>
              <a:t>E3827 1.75GHz</a:t>
            </a:r>
            <a:endParaRPr lang="en-US" altLang="zh-TW" sz="1000" dirty="0" smtClean="0"/>
          </a:p>
          <a:p>
            <a:r>
              <a:rPr lang="en-US" altLang="zh-TW" sz="1000" dirty="0" smtClean="0"/>
              <a:t> - </a:t>
            </a:r>
            <a:r>
              <a:rPr lang="en-US" altLang="zh-TW" sz="1000" dirty="0"/>
              <a:t>4GB </a:t>
            </a:r>
            <a:r>
              <a:rPr lang="en-US" altLang="zh-TW" sz="1000" dirty="0" smtClean="0"/>
              <a:t>DDR3L memory</a:t>
            </a:r>
          </a:p>
          <a:p>
            <a:r>
              <a:rPr lang="en-US" altLang="zh-TW" sz="1000" dirty="0" smtClean="0"/>
              <a:t>- </a:t>
            </a:r>
            <a:r>
              <a:rPr lang="en-US" altLang="zh-TW" sz="1000" dirty="0"/>
              <a:t>64GB mSATA SSD (</a:t>
            </a:r>
            <a:r>
              <a:rPr lang="en-US" altLang="zh-TW" sz="1000" dirty="0" smtClean="0">
                <a:solidFill>
                  <a:srgbClr val="FF0000"/>
                </a:solidFill>
              </a:rPr>
              <a:t>optional</a:t>
            </a:r>
            <a:r>
              <a:rPr lang="en-US" altLang="zh-TW" sz="1000" dirty="0" smtClean="0"/>
              <a:t> </a:t>
            </a:r>
            <a:r>
              <a:rPr lang="en-US" altLang="zh-TW" sz="1000" dirty="0"/>
              <a:t>128GB/256GB)</a:t>
            </a:r>
            <a:endParaRPr lang="en-US" altLang="zh-TW" sz="1000" dirty="0" smtClean="0"/>
          </a:p>
          <a:p>
            <a:r>
              <a:rPr lang="en-US" altLang="zh-TW" sz="1000" dirty="0" smtClean="0"/>
              <a:t>- </a:t>
            </a:r>
            <a:r>
              <a:rPr lang="en-US" altLang="zh-TW" sz="1000" dirty="0">
                <a:solidFill>
                  <a:srgbClr val="FF0000"/>
                </a:solidFill>
                <a:ea typeface="Arial Unicode MS" panose="020B0604020202020204" pitchFamily="34" charset="-120"/>
                <a:cs typeface="Arial Unicode MS" panose="020B0604020202020204" pitchFamily="34" charset="-120"/>
              </a:rPr>
              <a:t>Optional </a:t>
            </a:r>
            <a:r>
              <a:rPr lang="en-US" altLang="zh-TW" sz="1000" dirty="0" smtClean="0"/>
              <a:t>OS : </a:t>
            </a:r>
            <a:r>
              <a:rPr lang="en-US" altLang="zh-TW" sz="1000" dirty="0"/>
              <a:t>Windows 10 </a:t>
            </a:r>
            <a:r>
              <a:rPr lang="en-US" altLang="zh-TW" sz="1000" dirty="0" err="1"/>
              <a:t>IoT</a:t>
            </a:r>
            <a:r>
              <a:rPr lang="en-US" altLang="zh-TW" sz="1000" dirty="0"/>
              <a:t> Enterprise 2015 LTSB for Tablets</a:t>
            </a:r>
          </a:p>
          <a:p>
            <a:pPr>
              <a:tabLst>
                <a:tab pos="266700" algn="l"/>
              </a:tabLst>
            </a:pPr>
            <a:r>
              <a:rPr lang="en-US" altLang="zh-TW" sz="1000" dirty="0" smtClean="0"/>
              <a:t>	                  Windows </a:t>
            </a:r>
            <a:r>
              <a:rPr lang="en-US" altLang="zh-TW" sz="1000" dirty="0"/>
              <a:t>Embedded 8.1 Industry </a:t>
            </a:r>
          </a:p>
          <a:p>
            <a:pPr>
              <a:tabLst>
                <a:tab pos="266700" algn="l"/>
                <a:tab pos="361950" algn="l"/>
              </a:tabLst>
            </a:pPr>
            <a:r>
              <a:rPr lang="en-US" altLang="zh-TW" sz="1000" dirty="0" smtClean="0"/>
              <a:t>	                  Windows </a:t>
            </a:r>
            <a:r>
              <a:rPr lang="en-US" altLang="zh-TW" sz="1000" dirty="0"/>
              <a:t>Embedded Standard </a:t>
            </a:r>
            <a:r>
              <a:rPr lang="en-US" altLang="zh-TW" sz="1000" dirty="0" smtClean="0"/>
              <a:t>8</a:t>
            </a:r>
          </a:p>
          <a:p>
            <a:pPr>
              <a:tabLst>
                <a:tab pos="266700" algn="l"/>
              </a:tabLst>
            </a:pPr>
            <a:r>
              <a:rPr lang="en-US" altLang="zh-TW" sz="1000" dirty="0" smtClean="0"/>
              <a:t>	                  Windows </a:t>
            </a:r>
            <a:r>
              <a:rPr lang="en-US" altLang="zh-TW" sz="1000" dirty="0"/>
              <a:t>7 Professional </a:t>
            </a:r>
            <a:endParaRPr lang="en-US" altLang="zh-TW" sz="1000" dirty="0" smtClean="0"/>
          </a:p>
          <a:p>
            <a:pPr>
              <a:tabLst>
                <a:tab pos="266700" algn="l"/>
              </a:tabLst>
            </a:pPr>
            <a:r>
              <a:rPr lang="en-US" altLang="zh-TW" sz="1000" dirty="0" smtClean="0"/>
              <a:t>	                  Windows </a:t>
            </a:r>
            <a:r>
              <a:rPr lang="en-US" altLang="zh-TW" sz="1000" dirty="0"/>
              <a:t>Embedded Standard 7 </a:t>
            </a:r>
          </a:p>
        </p:txBody>
      </p:sp>
      <p:sp>
        <p:nvSpPr>
          <p:cNvPr id="12" name="矩形 11"/>
          <p:cNvSpPr/>
          <p:nvPr/>
        </p:nvSpPr>
        <p:spPr>
          <a:xfrm>
            <a:off x="4665888" y="1075146"/>
            <a:ext cx="571534" cy="153888"/>
          </a:xfrm>
          <a:prstGeom prst="rect">
            <a:avLst/>
          </a:prstGeom>
        </p:spPr>
        <p:txBody>
          <a:bodyPr wrap="square" lIns="0" tIns="0" rIns="0" bIns="0">
            <a:spAutoFit/>
          </a:bodyPr>
          <a:lstStyle/>
          <a:p>
            <a:r>
              <a:rPr lang="en-US" altLang="zh-TW" sz="1000" dirty="0" smtClean="0"/>
              <a:t>System</a:t>
            </a:r>
            <a:endParaRPr lang="zh-TW" altLang="en-US" sz="1000" dirty="0"/>
          </a:p>
        </p:txBody>
      </p:sp>
      <p:sp>
        <p:nvSpPr>
          <p:cNvPr id="16" name="矩形 15"/>
          <p:cNvSpPr/>
          <p:nvPr/>
        </p:nvSpPr>
        <p:spPr>
          <a:xfrm>
            <a:off x="4665888" y="2420888"/>
            <a:ext cx="371897" cy="153888"/>
          </a:xfrm>
          <a:prstGeom prst="rect">
            <a:avLst/>
          </a:prstGeom>
        </p:spPr>
        <p:txBody>
          <a:bodyPr wrap="none" lIns="0" tIns="0" rIns="0" bIns="0">
            <a:spAutoFit/>
          </a:bodyPr>
          <a:lstStyle/>
          <a:p>
            <a:r>
              <a:rPr lang="en-US" altLang="zh-TW" sz="1000" dirty="0"/>
              <a:t>Display</a:t>
            </a:r>
            <a:endParaRPr lang="zh-TW" altLang="en-US" sz="1000" dirty="0"/>
          </a:p>
        </p:txBody>
      </p:sp>
      <p:sp>
        <p:nvSpPr>
          <p:cNvPr id="17" name="矩形 16"/>
          <p:cNvSpPr/>
          <p:nvPr/>
        </p:nvSpPr>
        <p:spPr>
          <a:xfrm>
            <a:off x="5746008" y="2420888"/>
            <a:ext cx="2930448" cy="461665"/>
          </a:xfrm>
          <a:prstGeom prst="rect">
            <a:avLst/>
          </a:prstGeom>
        </p:spPr>
        <p:txBody>
          <a:bodyPr wrap="square" lIns="0" tIns="0" rIns="0" bIns="0">
            <a:spAutoFit/>
          </a:bodyPr>
          <a:lstStyle/>
          <a:p>
            <a:pPr marL="90488" indent="-90488">
              <a:buFontTx/>
              <a:buChar char="-"/>
            </a:pPr>
            <a:r>
              <a:rPr lang="en-US" altLang="zh-TW" sz="1000" dirty="0" smtClean="0"/>
              <a:t>10.4-inch XGA (1024 </a:t>
            </a:r>
            <a:r>
              <a:rPr lang="en-US" altLang="zh-TW" sz="1000" dirty="0"/>
              <a:t>x </a:t>
            </a:r>
            <a:r>
              <a:rPr lang="en-US" altLang="zh-TW" sz="1000" dirty="0" smtClean="0"/>
              <a:t>768)</a:t>
            </a:r>
          </a:p>
          <a:p>
            <a:pPr marL="90488" indent="-90488">
              <a:buFontTx/>
              <a:buChar char="-"/>
            </a:pPr>
            <a:r>
              <a:rPr lang="en-US" altLang="zh-TW" sz="1000" dirty="0" smtClean="0"/>
              <a:t>350 </a:t>
            </a:r>
            <a:r>
              <a:rPr lang="en-US" altLang="zh-TW" sz="1000" dirty="0"/>
              <a:t>nits, optional 700 nits </a:t>
            </a:r>
            <a:endParaRPr lang="zh-TW" altLang="zh-TW" sz="1000" dirty="0"/>
          </a:p>
          <a:p>
            <a:r>
              <a:rPr lang="en-US" altLang="zh-TW" sz="1000" dirty="0" smtClean="0"/>
              <a:t> - </a:t>
            </a:r>
            <a:r>
              <a:rPr lang="en-US" altLang="zh-TW" sz="1000" dirty="0">
                <a:solidFill>
                  <a:srgbClr val="FF0000"/>
                </a:solidFill>
                <a:ea typeface="Arial Unicode MS" panose="020B0604020202020204" pitchFamily="34" charset="-120"/>
                <a:cs typeface="Arial Unicode MS" panose="020B0604020202020204" pitchFamily="34" charset="-120"/>
              </a:rPr>
              <a:t>Multiple </a:t>
            </a:r>
            <a:r>
              <a:rPr lang="en-US" altLang="zh-TW" sz="1000" dirty="0" smtClean="0"/>
              <a:t>capacitive </a:t>
            </a:r>
            <a:r>
              <a:rPr lang="en-US" altLang="zh-TW" sz="1000" dirty="0"/>
              <a:t>touch</a:t>
            </a:r>
            <a:endParaRPr lang="zh-TW" altLang="en-US" sz="1000" dirty="0"/>
          </a:p>
        </p:txBody>
      </p:sp>
      <p:sp>
        <p:nvSpPr>
          <p:cNvPr id="18" name="矩形 17"/>
          <p:cNvSpPr/>
          <p:nvPr/>
        </p:nvSpPr>
        <p:spPr>
          <a:xfrm>
            <a:off x="4665888" y="2852936"/>
            <a:ext cx="692527" cy="153888"/>
          </a:xfrm>
          <a:prstGeom prst="rect">
            <a:avLst/>
          </a:prstGeom>
        </p:spPr>
        <p:txBody>
          <a:bodyPr wrap="square" lIns="0" tIns="0" rIns="0" bIns="0">
            <a:spAutoFit/>
          </a:bodyPr>
          <a:lstStyle/>
          <a:p>
            <a:r>
              <a:rPr lang="en-US" altLang="zh-TW" sz="1000" dirty="0"/>
              <a:t>Durability</a:t>
            </a:r>
            <a:endParaRPr lang="zh-TW" altLang="en-US" sz="1000" dirty="0"/>
          </a:p>
        </p:txBody>
      </p:sp>
      <p:sp>
        <p:nvSpPr>
          <p:cNvPr id="19" name="矩形 18"/>
          <p:cNvSpPr/>
          <p:nvPr/>
        </p:nvSpPr>
        <p:spPr>
          <a:xfrm>
            <a:off x="5746008" y="2860630"/>
            <a:ext cx="1811393" cy="307777"/>
          </a:xfrm>
          <a:prstGeom prst="rect">
            <a:avLst/>
          </a:prstGeom>
        </p:spPr>
        <p:txBody>
          <a:bodyPr wrap="none" lIns="0" tIns="0" rIns="0" bIns="0">
            <a:spAutoFit/>
          </a:bodyPr>
          <a:lstStyle/>
          <a:p>
            <a:r>
              <a:rPr lang="en-US" altLang="zh-TW" sz="1000" dirty="0" smtClean="0"/>
              <a:t>- MIL-STD-810G, 6 feet drop, IP65</a:t>
            </a:r>
          </a:p>
          <a:p>
            <a:r>
              <a:rPr lang="en-US" altLang="zh-TW" sz="1000" dirty="0" smtClean="0">
                <a:solidFill>
                  <a:srgbClr val="FF0000"/>
                </a:solidFill>
              </a:rPr>
              <a:t>- </a:t>
            </a:r>
            <a:r>
              <a:rPr lang="en-US" altLang="zh-TW" sz="1000" dirty="0" smtClean="0"/>
              <a:t>Operating </a:t>
            </a:r>
            <a:r>
              <a:rPr lang="en-US" altLang="zh-TW" sz="1000" dirty="0"/>
              <a:t>temp : : </a:t>
            </a:r>
            <a:r>
              <a:rPr lang="en-US" altLang="zh-TW" sz="1000" dirty="0">
                <a:ea typeface="Arial Unicode MS" panose="020B0604020202020204" pitchFamily="34" charset="-120"/>
                <a:cs typeface="Arial Unicode MS" panose="020B0604020202020204" pitchFamily="34" charset="-120"/>
              </a:rPr>
              <a:t>-20</a:t>
            </a:r>
            <a:r>
              <a:rPr lang="en-US" altLang="zh-TW" sz="1000" baseline="30000" dirty="0">
                <a:ea typeface="Arial Unicode MS" panose="020B0604020202020204" pitchFamily="34" charset="-120"/>
                <a:cs typeface="Arial Unicode MS" panose="020B0604020202020204" pitchFamily="34" charset="-120"/>
              </a:rPr>
              <a:t>o</a:t>
            </a:r>
            <a:r>
              <a:rPr lang="en-US" altLang="zh-TW" sz="1000" dirty="0">
                <a:ea typeface="Arial Unicode MS" panose="020B0604020202020204" pitchFamily="34" charset="-120"/>
                <a:cs typeface="Arial Unicode MS" panose="020B0604020202020204" pitchFamily="34" charset="-120"/>
              </a:rPr>
              <a:t>C to +</a:t>
            </a:r>
            <a:r>
              <a:rPr lang="en-US" altLang="zh-TW" sz="1000" dirty="0" smtClean="0">
                <a:ea typeface="Arial Unicode MS" panose="020B0604020202020204" pitchFamily="34" charset="-120"/>
                <a:cs typeface="Arial Unicode MS" panose="020B0604020202020204" pitchFamily="34" charset="-120"/>
              </a:rPr>
              <a:t>50</a:t>
            </a:r>
            <a:r>
              <a:rPr lang="en-US" altLang="zh-TW" sz="1000" baseline="30000" dirty="0" smtClean="0">
                <a:ea typeface="Arial Unicode MS" panose="020B0604020202020204" pitchFamily="34" charset="-120"/>
                <a:cs typeface="Arial Unicode MS" panose="020B0604020202020204" pitchFamily="34" charset="-120"/>
              </a:rPr>
              <a:t>o</a:t>
            </a:r>
            <a:r>
              <a:rPr lang="en-US" altLang="zh-TW" sz="1000" dirty="0" smtClean="0">
                <a:ea typeface="Arial Unicode MS" panose="020B0604020202020204" pitchFamily="34" charset="-120"/>
                <a:cs typeface="Arial Unicode MS" panose="020B0604020202020204" pitchFamily="34" charset="-120"/>
              </a:rPr>
              <a:t>C</a:t>
            </a:r>
            <a:endParaRPr lang="zh-TW" altLang="en-US" sz="1000" dirty="0"/>
          </a:p>
        </p:txBody>
      </p:sp>
      <p:sp>
        <p:nvSpPr>
          <p:cNvPr id="20" name="矩形 19"/>
          <p:cNvSpPr/>
          <p:nvPr/>
        </p:nvSpPr>
        <p:spPr>
          <a:xfrm>
            <a:off x="4665888" y="3366864"/>
            <a:ext cx="1008112" cy="153888"/>
          </a:xfrm>
          <a:prstGeom prst="rect">
            <a:avLst/>
          </a:prstGeom>
        </p:spPr>
        <p:txBody>
          <a:bodyPr wrap="square" lIns="0" tIns="0" rIns="0" bIns="0">
            <a:spAutoFit/>
          </a:bodyPr>
          <a:lstStyle/>
          <a:p>
            <a:r>
              <a:rPr lang="en-US" altLang="zh-TW" sz="1000" dirty="0" smtClean="0"/>
              <a:t>Communication</a:t>
            </a:r>
            <a:endParaRPr lang="zh-TW" altLang="en-US" sz="1000" dirty="0"/>
          </a:p>
        </p:txBody>
      </p:sp>
      <p:sp>
        <p:nvSpPr>
          <p:cNvPr id="21" name="矩形 20"/>
          <p:cNvSpPr/>
          <p:nvPr/>
        </p:nvSpPr>
        <p:spPr>
          <a:xfrm>
            <a:off x="5746008" y="3366864"/>
            <a:ext cx="2143215" cy="769441"/>
          </a:xfrm>
          <a:prstGeom prst="rect">
            <a:avLst/>
          </a:prstGeom>
        </p:spPr>
        <p:txBody>
          <a:bodyPr wrap="none" lIns="0" tIns="0" rIns="0" bIns="0">
            <a:spAutoFit/>
          </a:bodyPr>
          <a:lstStyle/>
          <a:p>
            <a:r>
              <a:rPr lang="en-US" altLang="zh-TW" sz="1000" dirty="0" smtClean="0"/>
              <a:t>- NFC</a:t>
            </a:r>
          </a:p>
          <a:p>
            <a:r>
              <a:rPr lang="en-US" altLang="zh-TW" sz="1000" dirty="0" smtClean="0"/>
              <a:t>- Wi-Fi </a:t>
            </a:r>
            <a:r>
              <a:rPr lang="en-US" altLang="zh-TW" sz="1000" dirty="0"/>
              <a:t>802.11 </a:t>
            </a:r>
            <a:r>
              <a:rPr lang="en-US" altLang="zh-TW" sz="1000" dirty="0" smtClean="0"/>
              <a:t>a/b/g/n/ac</a:t>
            </a:r>
          </a:p>
          <a:p>
            <a:r>
              <a:rPr lang="en-US" altLang="zh-TW" sz="1000" dirty="0" smtClean="0"/>
              <a:t>- </a:t>
            </a:r>
            <a:r>
              <a:rPr lang="en-US" altLang="zh-TW" sz="1000" dirty="0">
                <a:solidFill>
                  <a:srgbClr val="FF0000"/>
                </a:solidFill>
              </a:rPr>
              <a:t>GNSS (GPS, GLONASS, optional </a:t>
            </a:r>
            <a:r>
              <a:rPr lang="en-US" altLang="zh-TW" sz="1000" dirty="0" err="1">
                <a:solidFill>
                  <a:srgbClr val="FF0000"/>
                </a:solidFill>
              </a:rPr>
              <a:t>BeiDou</a:t>
            </a:r>
            <a:r>
              <a:rPr lang="en-US" altLang="zh-TW" sz="1000" dirty="0">
                <a:solidFill>
                  <a:srgbClr val="FF0000"/>
                </a:solidFill>
              </a:rPr>
              <a:t>)</a:t>
            </a:r>
            <a:r>
              <a:rPr lang="en-US" altLang="zh-TW" sz="1000" dirty="0" smtClean="0">
                <a:solidFill>
                  <a:srgbClr val="FF0000"/>
                </a:solidFill>
              </a:rPr>
              <a:t> </a:t>
            </a:r>
          </a:p>
          <a:p>
            <a:pPr marL="0" lvl="1"/>
            <a:r>
              <a:rPr lang="en-US" altLang="zh-TW" sz="1000" dirty="0" smtClean="0"/>
              <a:t>- Bluetooth V4.0</a:t>
            </a:r>
            <a:r>
              <a:rPr lang="zh-TW" altLang="en-US" sz="1000" dirty="0" smtClean="0"/>
              <a:t> </a:t>
            </a:r>
            <a:r>
              <a:rPr lang="en-US" altLang="zh-TW" sz="1000" dirty="0">
                <a:solidFill>
                  <a:srgbClr val="FF0000"/>
                </a:solidFill>
              </a:rPr>
              <a:t>+ </a:t>
            </a:r>
            <a:r>
              <a:rPr lang="en-US" altLang="zh-TW" sz="1000" dirty="0" smtClean="0">
                <a:solidFill>
                  <a:srgbClr val="FF0000"/>
                </a:solidFill>
              </a:rPr>
              <a:t>EDR</a:t>
            </a:r>
            <a:endParaRPr lang="en-US" altLang="zh-TW" sz="1000" dirty="0"/>
          </a:p>
          <a:p>
            <a:r>
              <a:rPr lang="en-US" altLang="zh-TW" sz="1000" dirty="0" smtClean="0"/>
              <a:t>- Optional 4G LTE</a:t>
            </a:r>
            <a:endParaRPr lang="zh-TW" altLang="en-US" sz="1000" dirty="0"/>
          </a:p>
        </p:txBody>
      </p:sp>
      <p:sp>
        <p:nvSpPr>
          <p:cNvPr id="22" name="矩形 21"/>
          <p:cNvSpPr/>
          <p:nvPr/>
        </p:nvSpPr>
        <p:spPr>
          <a:xfrm>
            <a:off x="4665888" y="4518992"/>
            <a:ext cx="807286" cy="153888"/>
          </a:xfrm>
          <a:prstGeom prst="rect">
            <a:avLst/>
          </a:prstGeom>
        </p:spPr>
        <p:txBody>
          <a:bodyPr wrap="square" lIns="0" tIns="0" rIns="0" bIns="0">
            <a:spAutoFit/>
          </a:bodyPr>
          <a:lstStyle/>
          <a:p>
            <a:r>
              <a:rPr lang="en-US" altLang="zh-TW" sz="1000" dirty="0" smtClean="0"/>
              <a:t>I/O Interface</a:t>
            </a:r>
            <a:endParaRPr lang="zh-TW" altLang="en-US" sz="1000" dirty="0"/>
          </a:p>
        </p:txBody>
      </p:sp>
      <p:sp>
        <p:nvSpPr>
          <p:cNvPr id="24" name="矩形 23"/>
          <p:cNvSpPr/>
          <p:nvPr/>
        </p:nvSpPr>
        <p:spPr>
          <a:xfrm>
            <a:off x="5746008" y="4518992"/>
            <a:ext cx="2088232" cy="615553"/>
          </a:xfrm>
          <a:prstGeom prst="rect">
            <a:avLst/>
          </a:prstGeom>
        </p:spPr>
        <p:txBody>
          <a:bodyPr wrap="square" lIns="0" tIns="0" rIns="0" bIns="0">
            <a:spAutoFit/>
          </a:bodyPr>
          <a:lstStyle/>
          <a:p>
            <a:r>
              <a:rPr lang="en-US" altLang="zh-TW" sz="1000" dirty="0" smtClean="0"/>
              <a:t>Ethernet (</a:t>
            </a:r>
            <a:r>
              <a:rPr lang="en-US" altLang="zh-TW" sz="1000" dirty="0"/>
              <a:t>via Mini USB to RJ-45 adapter</a:t>
            </a:r>
            <a:r>
              <a:rPr lang="en-US" altLang="zh-TW" sz="1000" dirty="0" smtClean="0"/>
              <a:t>),  USB 3.0, USB 2.0, Micro </a:t>
            </a:r>
            <a:r>
              <a:rPr lang="en-US" altLang="zh-TW" sz="1000" dirty="0"/>
              <a:t>SIM </a:t>
            </a:r>
            <a:r>
              <a:rPr lang="en-US" altLang="zh-TW" sz="1000" dirty="0" smtClean="0"/>
              <a:t>slot, a</a:t>
            </a:r>
            <a:r>
              <a:rPr lang="it-IT" altLang="zh-TW" sz="1000" dirty="0" smtClean="0"/>
              <a:t>udio jack, speaker, </a:t>
            </a:r>
            <a:r>
              <a:rPr lang="en-US" altLang="zh-TW" sz="1000" dirty="0" smtClean="0"/>
              <a:t>microphone, </a:t>
            </a:r>
            <a:r>
              <a:rPr lang="it-IT" altLang="zh-TW" sz="1000" dirty="0" smtClean="0"/>
              <a:t>32-pin </a:t>
            </a:r>
            <a:r>
              <a:rPr lang="it-IT" altLang="zh-TW" sz="1000" dirty="0"/>
              <a:t>docking </a:t>
            </a:r>
            <a:r>
              <a:rPr lang="it-IT" altLang="zh-TW" sz="1000" dirty="0" smtClean="0"/>
              <a:t>connector</a:t>
            </a:r>
            <a:endParaRPr lang="zh-TW" altLang="en-US" sz="1000" dirty="0"/>
          </a:p>
        </p:txBody>
      </p:sp>
      <p:sp>
        <p:nvSpPr>
          <p:cNvPr id="25" name="矩形 24"/>
          <p:cNvSpPr/>
          <p:nvPr/>
        </p:nvSpPr>
        <p:spPr>
          <a:xfrm>
            <a:off x="4665888" y="5501096"/>
            <a:ext cx="527388" cy="153888"/>
          </a:xfrm>
          <a:prstGeom prst="rect">
            <a:avLst/>
          </a:prstGeom>
        </p:spPr>
        <p:txBody>
          <a:bodyPr wrap="none" lIns="0" tIns="0" rIns="0" bIns="0">
            <a:spAutoFit/>
          </a:bodyPr>
          <a:lstStyle/>
          <a:p>
            <a:r>
              <a:rPr lang="en-US" altLang="zh-TW" sz="1000" dirty="0" smtClean="0"/>
              <a:t>Expansion</a:t>
            </a:r>
            <a:endParaRPr lang="zh-TW" altLang="en-US" sz="1000" dirty="0"/>
          </a:p>
        </p:txBody>
      </p:sp>
      <p:sp>
        <p:nvSpPr>
          <p:cNvPr id="26" name="矩形 25"/>
          <p:cNvSpPr/>
          <p:nvPr/>
        </p:nvSpPr>
        <p:spPr>
          <a:xfrm>
            <a:off x="4675389" y="4221088"/>
            <a:ext cx="566817" cy="153888"/>
          </a:xfrm>
          <a:prstGeom prst="rect">
            <a:avLst/>
          </a:prstGeom>
        </p:spPr>
        <p:txBody>
          <a:bodyPr wrap="square" lIns="0" tIns="0" rIns="0" bIns="0">
            <a:spAutoFit/>
          </a:bodyPr>
          <a:lstStyle/>
          <a:p>
            <a:r>
              <a:rPr lang="en-US" altLang="zh-TW" sz="1000" dirty="0" smtClean="0"/>
              <a:t>Camera</a:t>
            </a:r>
            <a:endParaRPr lang="zh-TW" altLang="en-US" sz="1000" dirty="0"/>
          </a:p>
        </p:txBody>
      </p:sp>
      <p:sp>
        <p:nvSpPr>
          <p:cNvPr id="27" name="矩形 26"/>
          <p:cNvSpPr/>
          <p:nvPr/>
        </p:nvSpPr>
        <p:spPr>
          <a:xfrm>
            <a:off x="5746008" y="4221088"/>
            <a:ext cx="2016578" cy="153888"/>
          </a:xfrm>
          <a:prstGeom prst="rect">
            <a:avLst/>
          </a:prstGeom>
        </p:spPr>
        <p:txBody>
          <a:bodyPr wrap="none" lIns="0" tIns="0" rIns="0" bIns="0">
            <a:spAutoFit/>
          </a:bodyPr>
          <a:lstStyle/>
          <a:p>
            <a:r>
              <a:rPr lang="en-US" altLang="zh-TW" sz="1000" dirty="0" smtClean="0"/>
              <a:t>Front 2MP, rear 5MP AF with LED </a:t>
            </a:r>
            <a:r>
              <a:rPr lang="en-US" altLang="zh-TW" sz="1000" dirty="0"/>
              <a:t>flash</a:t>
            </a:r>
            <a:endParaRPr lang="zh-TW" altLang="en-US" sz="1000" dirty="0"/>
          </a:p>
        </p:txBody>
      </p:sp>
      <p:sp>
        <p:nvSpPr>
          <p:cNvPr id="28" name="矩形 27"/>
          <p:cNvSpPr/>
          <p:nvPr/>
        </p:nvSpPr>
        <p:spPr>
          <a:xfrm>
            <a:off x="5746007" y="5501096"/>
            <a:ext cx="3002457" cy="461665"/>
          </a:xfrm>
          <a:prstGeom prst="rect">
            <a:avLst/>
          </a:prstGeom>
        </p:spPr>
        <p:txBody>
          <a:bodyPr wrap="square" lIns="0" tIns="0" rIns="0" bIns="0">
            <a:spAutoFit/>
          </a:bodyPr>
          <a:lstStyle/>
          <a:p>
            <a:r>
              <a:rPr lang="en-US" altLang="zh-TW" sz="1000" dirty="0" smtClean="0"/>
              <a:t>- Optional MSR</a:t>
            </a:r>
          </a:p>
          <a:p>
            <a:r>
              <a:rPr lang="en-US" altLang="zh-TW" sz="1000" dirty="0" smtClean="0"/>
              <a:t>- Optional 2D </a:t>
            </a:r>
            <a:r>
              <a:rPr lang="en-US" altLang="zh-TW" sz="1000" dirty="0"/>
              <a:t>barcode </a:t>
            </a:r>
            <a:r>
              <a:rPr lang="en-US" altLang="zh-TW" sz="1000" dirty="0" smtClean="0"/>
              <a:t>reader</a:t>
            </a:r>
          </a:p>
          <a:p>
            <a:r>
              <a:rPr lang="en-US" altLang="zh-TW" sz="1000" dirty="0" smtClean="0"/>
              <a:t>- Optional smart </a:t>
            </a:r>
            <a:r>
              <a:rPr lang="en-US" altLang="zh-TW" sz="1000" dirty="0"/>
              <a:t>card </a:t>
            </a:r>
            <a:r>
              <a:rPr lang="en-US" altLang="zh-TW" sz="1000" dirty="0" smtClean="0"/>
              <a:t>reader (CAC) </a:t>
            </a:r>
            <a:r>
              <a:rPr lang="en-US" altLang="zh-TW" sz="1000" dirty="0"/>
              <a:t>+ </a:t>
            </a:r>
            <a:r>
              <a:rPr lang="en-US" altLang="zh-TW" sz="1000" dirty="0" smtClean="0"/>
              <a:t>GNSS 2-in-1 module </a:t>
            </a:r>
            <a:endParaRPr lang="zh-TW" altLang="en-US" sz="1000" dirty="0"/>
          </a:p>
        </p:txBody>
      </p:sp>
      <p:sp>
        <p:nvSpPr>
          <p:cNvPr id="29" name="矩形 28"/>
          <p:cNvSpPr/>
          <p:nvPr/>
        </p:nvSpPr>
        <p:spPr>
          <a:xfrm>
            <a:off x="4675389" y="6083424"/>
            <a:ext cx="384721" cy="153888"/>
          </a:xfrm>
          <a:prstGeom prst="rect">
            <a:avLst/>
          </a:prstGeom>
        </p:spPr>
        <p:txBody>
          <a:bodyPr wrap="none" lIns="0" tIns="0" rIns="0" bIns="0">
            <a:spAutoFit/>
          </a:bodyPr>
          <a:lstStyle/>
          <a:p>
            <a:r>
              <a:rPr lang="en-US" altLang="zh-TW" sz="1000" dirty="0" smtClean="0"/>
              <a:t>Battery</a:t>
            </a:r>
            <a:endParaRPr lang="zh-TW" altLang="en-US" sz="1000" dirty="0"/>
          </a:p>
        </p:txBody>
      </p:sp>
      <p:sp>
        <p:nvSpPr>
          <p:cNvPr id="30" name="矩形 29"/>
          <p:cNvSpPr/>
          <p:nvPr/>
        </p:nvSpPr>
        <p:spPr>
          <a:xfrm>
            <a:off x="5746008" y="6083424"/>
            <a:ext cx="2758769" cy="153888"/>
          </a:xfrm>
          <a:prstGeom prst="rect">
            <a:avLst/>
          </a:prstGeom>
        </p:spPr>
        <p:txBody>
          <a:bodyPr wrap="none" lIns="0" tIns="0" rIns="0" bIns="0">
            <a:spAutoFit/>
          </a:bodyPr>
          <a:lstStyle/>
          <a:p>
            <a:r>
              <a:rPr lang="en-US" altLang="zh-TW" sz="1000" dirty="0"/>
              <a:t>Long battery </a:t>
            </a:r>
            <a:r>
              <a:rPr lang="en-US" altLang="zh-TW" sz="1000" dirty="0" smtClean="0"/>
              <a:t>life support with hot-swappable battery</a:t>
            </a:r>
            <a:endParaRPr lang="zh-TW" altLang="en-US" sz="1000" dirty="0"/>
          </a:p>
        </p:txBody>
      </p:sp>
      <p:sp>
        <p:nvSpPr>
          <p:cNvPr id="52" name="矩形 51"/>
          <p:cNvSpPr/>
          <p:nvPr/>
        </p:nvSpPr>
        <p:spPr>
          <a:xfrm>
            <a:off x="1259631" y="1225910"/>
            <a:ext cx="2520281" cy="615553"/>
          </a:xfrm>
          <a:prstGeom prst="rect">
            <a:avLst/>
          </a:prstGeom>
        </p:spPr>
        <p:txBody>
          <a:bodyPr wrap="square" lIns="0" tIns="0" rIns="0" bIns="0">
            <a:spAutoFit/>
          </a:bodyPr>
          <a:lstStyle/>
          <a:p>
            <a:r>
              <a:rPr lang="en-US" altLang="zh-TW" sz="1000" dirty="0" smtClean="0">
                <a:ea typeface="Arial Unicode MS" panose="020B0604020202020204" pitchFamily="34" charset="-120"/>
                <a:cs typeface="Arial Unicode MS" panose="020B0604020202020204" pitchFamily="34" charset="-120"/>
              </a:rPr>
              <a:t>- </a:t>
            </a:r>
            <a:r>
              <a:rPr lang="en-US" altLang="zh-TW" sz="1000" dirty="0"/>
              <a:t>TI Dual Core Cortex A9 OMAP4470 1.5GHz</a:t>
            </a:r>
            <a:endParaRPr lang="en-US" altLang="zh-TW" sz="1000" dirty="0" smtClean="0">
              <a:ea typeface="Arial Unicode MS" panose="020B0604020202020204" pitchFamily="34" charset="-120"/>
              <a:cs typeface="Arial Unicode MS" panose="020B0604020202020204" pitchFamily="34" charset="-120"/>
            </a:endParaRPr>
          </a:p>
          <a:p>
            <a:r>
              <a:rPr lang="en-US" altLang="zh-TW" sz="1000" dirty="0" smtClean="0">
                <a:ea typeface="Arial Unicode MS" panose="020B0604020202020204" pitchFamily="34" charset="-120"/>
                <a:cs typeface="Arial Unicode MS" panose="020B0604020202020204" pitchFamily="34" charset="-120"/>
              </a:rPr>
              <a:t>- </a:t>
            </a:r>
            <a:r>
              <a:rPr lang="en-US" altLang="zh-TW" sz="1000" dirty="0"/>
              <a:t>2GB LPDDR2</a:t>
            </a:r>
            <a:r>
              <a:rPr lang="en-US" altLang="zh-TW" sz="1000" dirty="0" smtClean="0">
                <a:ea typeface="Arial Unicode MS" panose="020B0604020202020204" pitchFamily="34" charset="-120"/>
                <a:cs typeface="Arial Unicode MS" panose="020B0604020202020204" pitchFamily="34" charset="-120"/>
              </a:rPr>
              <a:t> memory</a:t>
            </a:r>
          </a:p>
          <a:p>
            <a:pPr>
              <a:tabLst>
                <a:tab pos="85725" algn="l"/>
              </a:tabLst>
            </a:pPr>
            <a:r>
              <a:rPr lang="en-US" altLang="zh-TW" sz="1000" dirty="0" smtClean="0">
                <a:ea typeface="Arial Unicode MS" panose="020B0604020202020204" pitchFamily="34" charset="-120"/>
                <a:cs typeface="Arial Unicode MS" panose="020B0604020202020204" pitchFamily="34" charset="-120"/>
              </a:rPr>
              <a:t>- </a:t>
            </a:r>
            <a:r>
              <a:rPr lang="en-US" altLang="zh-TW" sz="1000" dirty="0"/>
              <a:t>32GB </a:t>
            </a:r>
            <a:r>
              <a:rPr lang="en-US" altLang="zh-TW" sz="1000" dirty="0" err="1"/>
              <a:t>eMMC</a:t>
            </a:r>
            <a:r>
              <a:rPr lang="en-US" altLang="zh-TW" sz="1000" dirty="0"/>
              <a:t> (up to </a:t>
            </a:r>
            <a:r>
              <a:rPr lang="en-US" altLang="zh-TW" sz="1000" dirty="0" smtClean="0"/>
              <a:t>64GB)</a:t>
            </a:r>
            <a:endParaRPr lang="en-US" altLang="zh-TW" sz="1000" dirty="0" smtClean="0">
              <a:ea typeface="Arial Unicode MS" panose="020B0604020202020204" pitchFamily="34" charset="-120"/>
              <a:cs typeface="Arial Unicode MS" panose="020B0604020202020204" pitchFamily="34" charset="-120"/>
            </a:endParaRPr>
          </a:p>
          <a:p>
            <a:pPr>
              <a:buFontTx/>
              <a:buChar char="-"/>
            </a:pPr>
            <a:r>
              <a:rPr lang="en-US" altLang="zh-TW" sz="1000" dirty="0" smtClean="0">
                <a:ea typeface="Arial Unicode MS" panose="020B0604020202020204" pitchFamily="34" charset="-120"/>
                <a:cs typeface="Arial Unicode MS" panose="020B0604020202020204" pitchFamily="34" charset="-120"/>
              </a:rPr>
              <a:t> </a:t>
            </a:r>
            <a:r>
              <a:rPr lang="en-US" altLang="zh-TW" sz="1000" dirty="0" smtClean="0">
                <a:solidFill>
                  <a:srgbClr val="FF0000"/>
                </a:solidFill>
                <a:ea typeface="Arial Unicode MS" panose="020B0604020202020204" pitchFamily="34" charset="-120"/>
                <a:cs typeface="Arial Unicode MS" panose="020B0604020202020204" pitchFamily="34" charset="-120"/>
              </a:rPr>
              <a:t>Optional </a:t>
            </a:r>
            <a:r>
              <a:rPr lang="en-US" altLang="zh-TW" sz="1000" dirty="0" smtClean="0">
                <a:ea typeface="Arial Unicode MS" panose="020B0604020202020204" pitchFamily="34" charset="-120"/>
                <a:cs typeface="Arial Unicode MS" panose="020B0604020202020204" pitchFamily="34" charset="-120"/>
              </a:rPr>
              <a:t>OS : </a:t>
            </a:r>
            <a:r>
              <a:rPr lang="en-US" altLang="zh-TW" sz="1000" dirty="0"/>
              <a:t>Android </a:t>
            </a:r>
            <a:r>
              <a:rPr lang="en-US" altLang="zh-TW" sz="1000" dirty="0" smtClean="0"/>
              <a:t>4.0</a:t>
            </a:r>
            <a:endParaRPr lang="zh-TW" altLang="en-US" sz="1000" dirty="0"/>
          </a:p>
        </p:txBody>
      </p:sp>
      <p:sp>
        <p:nvSpPr>
          <p:cNvPr id="54" name="矩形 53"/>
          <p:cNvSpPr/>
          <p:nvPr/>
        </p:nvSpPr>
        <p:spPr>
          <a:xfrm>
            <a:off x="179512" y="1225910"/>
            <a:ext cx="571534" cy="153888"/>
          </a:xfrm>
          <a:prstGeom prst="rect">
            <a:avLst/>
          </a:prstGeom>
        </p:spPr>
        <p:txBody>
          <a:bodyPr wrap="square" lIns="0" tIns="0" rIns="0" bIns="0">
            <a:spAutoFit/>
          </a:bodyPr>
          <a:lstStyle/>
          <a:p>
            <a:r>
              <a:rPr lang="en-US" altLang="zh-TW" sz="1000" dirty="0" smtClean="0"/>
              <a:t>System</a:t>
            </a:r>
            <a:endParaRPr lang="zh-TW" altLang="en-US" sz="1000" dirty="0"/>
          </a:p>
        </p:txBody>
      </p:sp>
      <p:sp>
        <p:nvSpPr>
          <p:cNvPr id="58" name="矩形 57"/>
          <p:cNvSpPr/>
          <p:nvPr/>
        </p:nvSpPr>
        <p:spPr>
          <a:xfrm>
            <a:off x="179512" y="1916832"/>
            <a:ext cx="371897" cy="153888"/>
          </a:xfrm>
          <a:prstGeom prst="rect">
            <a:avLst/>
          </a:prstGeom>
        </p:spPr>
        <p:txBody>
          <a:bodyPr wrap="none" lIns="0" tIns="0" rIns="0" bIns="0">
            <a:spAutoFit/>
          </a:bodyPr>
          <a:lstStyle/>
          <a:p>
            <a:r>
              <a:rPr lang="en-US" altLang="zh-TW" sz="1000" dirty="0"/>
              <a:t>Display</a:t>
            </a:r>
            <a:endParaRPr lang="zh-TW" altLang="en-US" sz="1000" dirty="0"/>
          </a:p>
        </p:txBody>
      </p:sp>
      <p:sp>
        <p:nvSpPr>
          <p:cNvPr id="59" name="矩形 58"/>
          <p:cNvSpPr/>
          <p:nvPr/>
        </p:nvSpPr>
        <p:spPr>
          <a:xfrm>
            <a:off x="1259630" y="1916832"/>
            <a:ext cx="3024337" cy="461665"/>
          </a:xfrm>
          <a:prstGeom prst="rect">
            <a:avLst/>
          </a:prstGeom>
        </p:spPr>
        <p:txBody>
          <a:bodyPr wrap="square" lIns="0" tIns="0" rIns="0" bIns="0">
            <a:spAutoFit/>
          </a:bodyPr>
          <a:lstStyle/>
          <a:p>
            <a:pPr marL="90488" indent="-90488">
              <a:buFontTx/>
              <a:buChar char="-"/>
            </a:pPr>
            <a:r>
              <a:rPr lang="en-US" altLang="zh-TW" sz="1000" dirty="0" smtClean="0"/>
              <a:t>7-inch WXGA (1280 </a:t>
            </a:r>
            <a:r>
              <a:rPr lang="en-US" altLang="zh-TW" sz="1000" dirty="0"/>
              <a:t>x </a:t>
            </a:r>
            <a:r>
              <a:rPr lang="en-US" altLang="zh-TW" sz="1000" dirty="0" smtClean="0"/>
              <a:t>800)</a:t>
            </a:r>
          </a:p>
          <a:p>
            <a:pPr marL="90488" indent="-90488">
              <a:buFontTx/>
              <a:buChar char="-"/>
            </a:pPr>
            <a:r>
              <a:rPr lang="en-US" altLang="zh-TW" sz="1000" dirty="0" smtClean="0"/>
              <a:t>350 nits</a:t>
            </a:r>
            <a:r>
              <a:rPr lang="en-US" altLang="zh-TW" sz="1000" dirty="0"/>
              <a:t>, optional </a:t>
            </a:r>
            <a:r>
              <a:rPr lang="en-US" altLang="zh-TW" sz="1000" dirty="0" smtClean="0"/>
              <a:t>700 nits</a:t>
            </a:r>
          </a:p>
          <a:p>
            <a:pPr marL="90488" indent="-90488">
              <a:buFontTx/>
              <a:buChar char="-"/>
            </a:pPr>
            <a:r>
              <a:rPr lang="en-US" altLang="zh-TW" sz="1000" dirty="0">
                <a:solidFill>
                  <a:srgbClr val="FF0000"/>
                </a:solidFill>
                <a:ea typeface="Arial Unicode MS" panose="020B0604020202020204" pitchFamily="34" charset="-120"/>
                <a:cs typeface="Arial Unicode MS" panose="020B0604020202020204" pitchFamily="34" charset="-120"/>
              </a:rPr>
              <a:t>Multiple capacitive touch</a:t>
            </a:r>
            <a:endParaRPr lang="zh-TW" altLang="en-US" sz="1000" dirty="0">
              <a:solidFill>
                <a:srgbClr val="FF0000"/>
              </a:solidFill>
            </a:endParaRPr>
          </a:p>
        </p:txBody>
      </p:sp>
      <p:sp>
        <p:nvSpPr>
          <p:cNvPr id="60" name="矩形 59"/>
          <p:cNvSpPr/>
          <p:nvPr/>
        </p:nvSpPr>
        <p:spPr>
          <a:xfrm>
            <a:off x="179512" y="2348880"/>
            <a:ext cx="692527" cy="153888"/>
          </a:xfrm>
          <a:prstGeom prst="rect">
            <a:avLst/>
          </a:prstGeom>
        </p:spPr>
        <p:txBody>
          <a:bodyPr wrap="square" lIns="0" tIns="0" rIns="0" bIns="0">
            <a:spAutoFit/>
          </a:bodyPr>
          <a:lstStyle/>
          <a:p>
            <a:r>
              <a:rPr lang="en-US" altLang="zh-TW" sz="1000" dirty="0"/>
              <a:t>Durability</a:t>
            </a:r>
            <a:endParaRPr lang="zh-TW" altLang="en-US" sz="1000" dirty="0"/>
          </a:p>
        </p:txBody>
      </p:sp>
      <p:sp>
        <p:nvSpPr>
          <p:cNvPr id="61" name="矩形 60"/>
          <p:cNvSpPr/>
          <p:nvPr/>
        </p:nvSpPr>
        <p:spPr>
          <a:xfrm>
            <a:off x="1259631" y="2356574"/>
            <a:ext cx="2114361" cy="461665"/>
          </a:xfrm>
          <a:prstGeom prst="rect">
            <a:avLst/>
          </a:prstGeom>
        </p:spPr>
        <p:txBody>
          <a:bodyPr wrap="square" lIns="0" tIns="0" rIns="0" bIns="0">
            <a:spAutoFit/>
          </a:bodyPr>
          <a:lstStyle/>
          <a:p>
            <a:pPr marL="171450" indent="-171450">
              <a:buFontTx/>
              <a:buChar char="-"/>
            </a:pPr>
            <a:r>
              <a:rPr lang="en-US" altLang="zh-TW" sz="1000" dirty="0" smtClean="0"/>
              <a:t>MIL-STD-810G, 5 feet drop, IP65</a:t>
            </a:r>
          </a:p>
          <a:p>
            <a:pPr marL="171450" indent="-171450">
              <a:buFontTx/>
              <a:buChar char="-"/>
            </a:pPr>
            <a:r>
              <a:rPr lang="en-US" altLang="zh-TW" sz="1000" dirty="0"/>
              <a:t>Operating temp </a:t>
            </a:r>
            <a:r>
              <a:rPr lang="en-US" altLang="zh-TW" sz="1000" dirty="0" smtClean="0"/>
              <a:t>: </a:t>
            </a:r>
            <a:r>
              <a:rPr lang="en-US" altLang="zh-TW" sz="1000" dirty="0" smtClean="0">
                <a:ea typeface="Arial Unicode MS" panose="020B0604020202020204" pitchFamily="34" charset="-120"/>
                <a:cs typeface="Arial Unicode MS" panose="020B0604020202020204" pitchFamily="34" charset="-120"/>
              </a:rPr>
              <a:t>-</a:t>
            </a:r>
            <a:r>
              <a:rPr lang="en-US" altLang="zh-TW" sz="1000" dirty="0">
                <a:ea typeface="Arial Unicode MS" panose="020B0604020202020204" pitchFamily="34" charset="-120"/>
                <a:cs typeface="Arial Unicode MS" panose="020B0604020202020204" pitchFamily="34" charset="-120"/>
              </a:rPr>
              <a:t>20</a:t>
            </a:r>
            <a:r>
              <a:rPr lang="en-US" altLang="zh-TW" sz="1000" baseline="30000" dirty="0">
                <a:ea typeface="Arial Unicode MS" panose="020B0604020202020204" pitchFamily="34" charset="-120"/>
                <a:cs typeface="Arial Unicode MS" panose="020B0604020202020204" pitchFamily="34" charset="-120"/>
              </a:rPr>
              <a:t>o</a:t>
            </a:r>
            <a:r>
              <a:rPr lang="en-US" altLang="zh-TW" sz="1000" dirty="0">
                <a:ea typeface="Arial Unicode MS" panose="020B0604020202020204" pitchFamily="34" charset="-120"/>
                <a:cs typeface="Arial Unicode MS" panose="020B0604020202020204" pitchFamily="34" charset="-120"/>
              </a:rPr>
              <a:t>C to +</a:t>
            </a:r>
            <a:r>
              <a:rPr lang="en-US" altLang="zh-TW" sz="1000" dirty="0" smtClean="0">
                <a:ea typeface="Arial Unicode MS" panose="020B0604020202020204" pitchFamily="34" charset="-120"/>
                <a:cs typeface="Arial Unicode MS" panose="020B0604020202020204" pitchFamily="34" charset="-120"/>
              </a:rPr>
              <a:t>50</a:t>
            </a:r>
            <a:r>
              <a:rPr lang="en-US" altLang="zh-TW" sz="1000" baseline="30000" dirty="0" smtClean="0">
                <a:ea typeface="Arial Unicode MS" panose="020B0604020202020204" pitchFamily="34" charset="-120"/>
                <a:cs typeface="Arial Unicode MS" panose="020B0604020202020204" pitchFamily="34" charset="-120"/>
              </a:rPr>
              <a:t>o</a:t>
            </a:r>
            <a:r>
              <a:rPr lang="en-US" altLang="zh-TW" sz="1000" dirty="0" smtClean="0">
                <a:ea typeface="Arial Unicode MS" panose="020B0604020202020204" pitchFamily="34" charset="-120"/>
                <a:cs typeface="Arial Unicode MS" panose="020B0604020202020204" pitchFamily="34" charset="-120"/>
              </a:rPr>
              <a:t>C</a:t>
            </a:r>
            <a:endParaRPr lang="zh-TW" altLang="en-US" sz="1000" dirty="0"/>
          </a:p>
          <a:p>
            <a:pPr marL="171450" indent="-171450">
              <a:buFontTx/>
              <a:buChar char="-"/>
            </a:pPr>
            <a:endParaRPr lang="zh-TW" altLang="en-US" sz="1000" dirty="0"/>
          </a:p>
        </p:txBody>
      </p:sp>
      <p:sp>
        <p:nvSpPr>
          <p:cNvPr id="62" name="矩形 61"/>
          <p:cNvSpPr/>
          <p:nvPr/>
        </p:nvSpPr>
        <p:spPr>
          <a:xfrm>
            <a:off x="179512" y="2803575"/>
            <a:ext cx="1008112" cy="153888"/>
          </a:xfrm>
          <a:prstGeom prst="rect">
            <a:avLst/>
          </a:prstGeom>
        </p:spPr>
        <p:txBody>
          <a:bodyPr wrap="square" lIns="0" tIns="0" rIns="0" bIns="0">
            <a:spAutoFit/>
          </a:bodyPr>
          <a:lstStyle/>
          <a:p>
            <a:r>
              <a:rPr lang="en-US" altLang="zh-TW" sz="1000" dirty="0" smtClean="0"/>
              <a:t>Communication</a:t>
            </a:r>
            <a:endParaRPr lang="zh-TW" altLang="en-US" sz="1000" dirty="0"/>
          </a:p>
        </p:txBody>
      </p:sp>
      <p:sp>
        <p:nvSpPr>
          <p:cNvPr id="63" name="矩形 62"/>
          <p:cNvSpPr/>
          <p:nvPr/>
        </p:nvSpPr>
        <p:spPr>
          <a:xfrm>
            <a:off x="1259632" y="2803575"/>
            <a:ext cx="1183016" cy="769441"/>
          </a:xfrm>
          <a:prstGeom prst="rect">
            <a:avLst/>
          </a:prstGeom>
        </p:spPr>
        <p:txBody>
          <a:bodyPr wrap="none" lIns="0" tIns="0" rIns="0" bIns="0">
            <a:spAutoFit/>
          </a:bodyPr>
          <a:lstStyle/>
          <a:p>
            <a:r>
              <a:rPr lang="en-US" altLang="zh-TW" sz="1000" dirty="0" smtClean="0"/>
              <a:t>- NFC</a:t>
            </a:r>
          </a:p>
          <a:p>
            <a:r>
              <a:rPr lang="en-US" altLang="zh-TW" sz="1000" dirty="0" smtClean="0"/>
              <a:t>- Wi-Fi </a:t>
            </a:r>
            <a:r>
              <a:rPr lang="en-US" altLang="zh-TW" sz="1000" dirty="0"/>
              <a:t>802.11 </a:t>
            </a:r>
            <a:r>
              <a:rPr lang="en-US" altLang="zh-TW" sz="1000" dirty="0" smtClean="0"/>
              <a:t>a/b/g/n</a:t>
            </a:r>
          </a:p>
          <a:p>
            <a:pPr marL="0" lvl="1"/>
            <a:r>
              <a:rPr lang="en-US" altLang="zh-TW" sz="1000" dirty="0" smtClean="0">
                <a:ea typeface="Arial Unicode MS" panose="020B0604020202020204" pitchFamily="34" charset="-120"/>
                <a:cs typeface="Arial Unicode MS" panose="020B0604020202020204" pitchFamily="34" charset="-120"/>
              </a:rPr>
              <a:t>- GPS</a:t>
            </a:r>
            <a:endParaRPr lang="en-US" altLang="zh-TW" sz="1000" dirty="0" smtClean="0"/>
          </a:p>
          <a:p>
            <a:pPr marL="0" lvl="1"/>
            <a:r>
              <a:rPr lang="en-US" altLang="zh-TW" sz="1000" dirty="0" smtClean="0"/>
              <a:t>- Bluetooth V4.0</a:t>
            </a:r>
            <a:r>
              <a:rPr lang="zh-TW" altLang="en-US" sz="1000" dirty="0" smtClean="0"/>
              <a:t> </a:t>
            </a:r>
            <a:r>
              <a:rPr lang="en-US" altLang="zh-TW" sz="1000" dirty="0">
                <a:solidFill>
                  <a:srgbClr val="FF0000"/>
                </a:solidFill>
              </a:rPr>
              <a:t>+ </a:t>
            </a:r>
            <a:r>
              <a:rPr lang="en-US" altLang="zh-TW" sz="1000" dirty="0" smtClean="0">
                <a:solidFill>
                  <a:srgbClr val="FF0000"/>
                </a:solidFill>
              </a:rPr>
              <a:t>EDR</a:t>
            </a:r>
            <a:endParaRPr lang="en-US" altLang="zh-TW" sz="1000" dirty="0"/>
          </a:p>
          <a:p>
            <a:r>
              <a:rPr lang="en-US" altLang="zh-TW" sz="1000" dirty="0" smtClean="0"/>
              <a:t>- Optional 3.5G </a:t>
            </a:r>
            <a:endParaRPr lang="zh-TW" altLang="en-US" sz="1000" dirty="0"/>
          </a:p>
        </p:txBody>
      </p:sp>
      <p:sp>
        <p:nvSpPr>
          <p:cNvPr id="64" name="矩形 63"/>
          <p:cNvSpPr/>
          <p:nvPr/>
        </p:nvSpPr>
        <p:spPr>
          <a:xfrm>
            <a:off x="179512" y="3923184"/>
            <a:ext cx="821451" cy="153888"/>
          </a:xfrm>
          <a:prstGeom prst="rect">
            <a:avLst/>
          </a:prstGeom>
        </p:spPr>
        <p:txBody>
          <a:bodyPr wrap="square" lIns="0" tIns="0" rIns="0" bIns="0">
            <a:spAutoFit/>
          </a:bodyPr>
          <a:lstStyle/>
          <a:p>
            <a:r>
              <a:rPr lang="en-US" altLang="zh-TW" sz="1000" dirty="0" smtClean="0"/>
              <a:t>I/O Interface</a:t>
            </a:r>
            <a:endParaRPr lang="zh-TW" altLang="en-US" sz="1000" dirty="0"/>
          </a:p>
        </p:txBody>
      </p:sp>
      <p:sp>
        <p:nvSpPr>
          <p:cNvPr id="65" name="矩形 64"/>
          <p:cNvSpPr/>
          <p:nvPr/>
        </p:nvSpPr>
        <p:spPr>
          <a:xfrm>
            <a:off x="1259632" y="3923184"/>
            <a:ext cx="2520280" cy="461665"/>
          </a:xfrm>
          <a:prstGeom prst="rect">
            <a:avLst/>
          </a:prstGeom>
        </p:spPr>
        <p:txBody>
          <a:bodyPr wrap="square" lIns="0" tIns="0" rIns="0" bIns="0">
            <a:spAutoFit/>
          </a:bodyPr>
          <a:lstStyle/>
          <a:p>
            <a:r>
              <a:rPr lang="en-US" altLang="zh-TW" sz="1000" dirty="0" smtClean="0"/>
              <a:t>Ethernet </a:t>
            </a:r>
            <a:r>
              <a:rPr lang="en-US" altLang="zh-TW" sz="1000" dirty="0"/>
              <a:t>(</a:t>
            </a:r>
            <a:r>
              <a:rPr lang="en-US" altLang="zh-TW" sz="1000" dirty="0" smtClean="0"/>
              <a:t>RJ45), RS232, USB 2.0, Micro USB, Micro </a:t>
            </a:r>
            <a:r>
              <a:rPr lang="en-US" altLang="zh-TW" sz="1000" dirty="0"/>
              <a:t>SD </a:t>
            </a:r>
            <a:r>
              <a:rPr lang="en-US" altLang="zh-TW" sz="1000" dirty="0" smtClean="0"/>
              <a:t>slot, </a:t>
            </a:r>
            <a:r>
              <a:rPr lang="en-US" altLang="zh-TW" sz="1000" dirty="0"/>
              <a:t>Micro SIM </a:t>
            </a:r>
            <a:r>
              <a:rPr lang="en-US" altLang="zh-TW" sz="1000" dirty="0" smtClean="0"/>
              <a:t>slot, a</a:t>
            </a:r>
            <a:r>
              <a:rPr lang="it-IT" altLang="zh-TW" sz="1000" dirty="0" smtClean="0"/>
              <a:t>udio jack</a:t>
            </a:r>
            <a:r>
              <a:rPr lang="it-IT" altLang="zh-TW" sz="1000" dirty="0" smtClean="0">
                <a:solidFill>
                  <a:srgbClr val="FF0000"/>
                </a:solidFill>
              </a:rPr>
              <a:t>,</a:t>
            </a:r>
            <a:r>
              <a:rPr lang="en-US" altLang="zh-TW" sz="1000" dirty="0" smtClean="0">
                <a:solidFill>
                  <a:srgbClr val="FF0000"/>
                </a:solidFill>
              </a:rPr>
              <a:t> </a:t>
            </a:r>
            <a:r>
              <a:rPr lang="en-US" altLang="zh-TW" sz="1000" dirty="0">
                <a:solidFill>
                  <a:srgbClr val="FF0000"/>
                </a:solidFill>
              </a:rPr>
              <a:t>microphone</a:t>
            </a:r>
            <a:r>
              <a:rPr lang="it-IT" altLang="zh-TW" sz="1000" dirty="0" smtClean="0"/>
              <a:t>, speaker, 32-pin </a:t>
            </a:r>
            <a:r>
              <a:rPr lang="it-IT" altLang="zh-TW" sz="1000" dirty="0"/>
              <a:t>docking </a:t>
            </a:r>
            <a:r>
              <a:rPr lang="it-IT" altLang="zh-TW" sz="1000" dirty="0" smtClean="0"/>
              <a:t>connector</a:t>
            </a:r>
            <a:endParaRPr lang="zh-TW" altLang="en-US" sz="1000" dirty="0"/>
          </a:p>
        </p:txBody>
      </p:sp>
      <p:sp>
        <p:nvSpPr>
          <p:cNvPr id="66" name="矩形 65"/>
          <p:cNvSpPr/>
          <p:nvPr/>
        </p:nvSpPr>
        <p:spPr>
          <a:xfrm>
            <a:off x="179512" y="4499248"/>
            <a:ext cx="527388" cy="153888"/>
          </a:xfrm>
          <a:prstGeom prst="rect">
            <a:avLst/>
          </a:prstGeom>
        </p:spPr>
        <p:txBody>
          <a:bodyPr wrap="none" lIns="0" tIns="0" rIns="0" bIns="0">
            <a:spAutoFit/>
          </a:bodyPr>
          <a:lstStyle/>
          <a:p>
            <a:r>
              <a:rPr lang="en-US" altLang="zh-TW" sz="1000" dirty="0" smtClean="0"/>
              <a:t>Expansion</a:t>
            </a:r>
            <a:endParaRPr lang="zh-TW" altLang="en-US" sz="1000" dirty="0"/>
          </a:p>
        </p:txBody>
      </p:sp>
      <p:sp>
        <p:nvSpPr>
          <p:cNvPr id="67" name="矩形 66"/>
          <p:cNvSpPr/>
          <p:nvPr/>
        </p:nvSpPr>
        <p:spPr>
          <a:xfrm>
            <a:off x="189013" y="3693679"/>
            <a:ext cx="566817" cy="153888"/>
          </a:xfrm>
          <a:prstGeom prst="rect">
            <a:avLst/>
          </a:prstGeom>
        </p:spPr>
        <p:txBody>
          <a:bodyPr wrap="square" lIns="0" tIns="0" rIns="0" bIns="0">
            <a:spAutoFit/>
          </a:bodyPr>
          <a:lstStyle/>
          <a:p>
            <a:r>
              <a:rPr lang="en-US" altLang="zh-TW" sz="1000" dirty="0" smtClean="0"/>
              <a:t>Camera</a:t>
            </a:r>
            <a:endParaRPr lang="zh-TW" altLang="en-US" sz="1000" dirty="0"/>
          </a:p>
        </p:txBody>
      </p:sp>
      <p:sp>
        <p:nvSpPr>
          <p:cNvPr id="68" name="矩形 67"/>
          <p:cNvSpPr/>
          <p:nvPr/>
        </p:nvSpPr>
        <p:spPr>
          <a:xfrm>
            <a:off x="1259632" y="3693679"/>
            <a:ext cx="2114361" cy="153888"/>
          </a:xfrm>
          <a:prstGeom prst="rect">
            <a:avLst/>
          </a:prstGeom>
        </p:spPr>
        <p:txBody>
          <a:bodyPr wrap="none" lIns="0" tIns="0" rIns="0" bIns="0">
            <a:spAutoFit/>
          </a:bodyPr>
          <a:lstStyle/>
          <a:p>
            <a:r>
              <a:rPr lang="en-US" altLang="zh-TW" sz="1000" dirty="0" smtClean="0"/>
              <a:t>Front 1.2MP, rear 5MP AF with LED </a:t>
            </a:r>
            <a:r>
              <a:rPr lang="en-US" altLang="zh-TW" sz="1000" dirty="0"/>
              <a:t>flash</a:t>
            </a:r>
            <a:endParaRPr lang="zh-TW" altLang="en-US" sz="1000" dirty="0"/>
          </a:p>
        </p:txBody>
      </p:sp>
      <p:sp>
        <p:nvSpPr>
          <p:cNvPr id="69" name="矩形 68"/>
          <p:cNvSpPr/>
          <p:nvPr/>
        </p:nvSpPr>
        <p:spPr>
          <a:xfrm>
            <a:off x="1259632" y="4499248"/>
            <a:ext cx="2880320" cy="153888"/>
          </a:xfrm>
          <a:prstGeom prst="rect">
            <a:avLst/>
          </a:prstGeom>
        </p:spPr>
        <p:txBody>
          <a:bodyPr wrap="square" lIns="0" tIns="0" rIns="0" bIns="0">
            <a:spAutoFit/>
          </a:bodyPr>
          <a:lstStyle/>
          <a:p>
            <a:r>
              <a:rPr lang="en-US" altLang="zh-TW" sz="1000" dirty="0" smtClean="0"/>
              <a:t>- Optional 2D </a:t>
            </a:r>
            <a:r>
              <a:rPr lang="en-US" altLang="zh-TW" sz="1000" dirty="0"/>
              <a:t>barcode reader + </a:t>
            </a:r>
            <a:r>
              <a:rPr lang="en-US" altLang="zh-TW" sz="1000" dirty="0" smtClean="0"/>
              <a:t>MSR 2-in-1 module</a:t>
            </a:r>
            <a:endParaRPr lang="zh-TW" altLang="en-US" sz="1000" dirty="0"/>
          </a:p>
        </p:txBody>
      </p:sp>
      <p:sp>
        <p:nvSpPr>
          <p:cNvPr id="70" name="矩形 69"/>
          <p:cNvSpPr/>
          <p:nvPr/>
        </p:nvSpPr>
        <p:spPr>
          <a:xfrm>
            <a:off x="189013" y="4859288"/>
            <a:ext cx="384721" cy="153888"/>
          </a:xfrm>
          <a:prstGeom prst="rect">
            <a:avLst/>
          </a:prstGeom>
        </p:spPr>
        <p:txBody>
          <a:bodyPr wrap="none" lIns="0" tIns="0" rIns="0" bIns="0">
            <a:spAutoFit/>
          </a:bodyPr>
          <a:lstStyle/>
          <a:p>
            <a:r>
              <a:rPr lang="en-US" altLang="zh-TW" sz="1000" dirty="0" smtClean="0"/>
              <a:t>Battery</a:t>
            </a:r>
            <a:endParaRPr lang="zh-TW" altLang="en-US" sz="1000" dirty="0"/>
          </a:p>
        </p:txBody>
      </p:sp>
      <p:sp>
        <p:nvSpPr>
          <p:cNvPr id="71" name="矩形 70"/>
          <p:cNvSpPr/>
          <p:nvPr/>
        </p:nvSpPr>
        <p:spPr>
          <a:xfrm>
            <a:off x="1259632" y="4859288"/>
            <a:ext cx="2758769" cy="153888"/>
          </a:xfrm>
          <a:prstGeom prst="rect">
            <a:avLst/>
          </a:prstGeom>
        </p:spPr>
        <p:txBody>
          <a:bodyPr wrap="none" lIns="0" tIns="0" rIns="0" bIns="0">
            <a:spAutoFit/>
          </a:bodyPr>
          <a:lstStyle/>
          <a:p>
            <a:r>
              <a:rPr lang="en-US" altLang="zh-TW" sz="1000" dirty="0"/>
              <a:t>Long battery </a:t>
            </a:r>
            <a:r>
              <a:rPr lang="en-US" altLang="zh-TW" sz="1000" dirty="0" smtClean="0"/>
              <a:t>life support with hot-swappable battery</a:t>
            </a:r>
            <a:endParaRPr lang="zh-TW" altLang="en-US" sz="1000" dirty="0"/>
          </a:p>
        </p:txBody>
      </p:sp>
      <p:pic>
        <p:nvPicPr>
          <p:cNvPr id="42" name="Picture 3" descr="D:\Product\RuggON\PA301\Image_intra\PA301_1_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5549" y="517686"/>
            <a:ext cx="616007" cy="52020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D:\Product\RuggON\PM-522\photos\PM522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68923">
            <a:off x="5580907" y="239035"/>
            <a:ext cx="958706" cy="799874"/>
          </a:xfrm>
          <a:prstGeom prst="rect">
            <a:avLst/>
          </a:prstGeom>
          <a:noFill/>
          <a:extLst>
            <a:ext uri="{909E8E84-426E-40DD-AFC4-6F175D3DCCD1}">
              <a14:hiddenFill xmlns:a14="http://schemas.microsoft.com/office/drawing/2010/main">
                <a:solidFill>
                  <a:srgbClr val="FFFFFF"/>
                </a:solidFill>
              </a14:hiddenFill>
            </a:ext>
          </a:extLst>
        </p:spPr>
      </p:pic>
      <p:sp>
        <p:nvSpPr>
          <p:cNvPr id="39" name="矩形 38"/>
          <p:cNvSpPr/>
          <p:nvPr/>
        </p:nvSpPr>
        <p:spPr>
          <a:xfrm>
            <a:off x="4655619" y="5162745"/>
            <a:ext cx="419987" cy="153888"/>
          </a:xfrm>
          <a:prstGeom prst="rect">
            <a:avLst/>
          </a:prstGeom>
        </p:spPr>
        <p:txBody>
          <a:bodyPr wrap="none" lIns="0" tIns="0" rIns="0" bIns="0">
            <a:spAutoFit/>
          </a:bodyPr>
          <a:lstStyle/>
          <a:p>
            <a:r>
              <a:rPr lang="en-US" altLang="zh-TW" sz="1000" dirty="0" smtClean="0"/>
              <a:t>Security</a:t>
            </a:r>
            <a:endParaRPr lang="zh-TW" altLang="en-US" sz="1000" dirty="0"/>
          </a:p>
        </p:txBody>
      </p:sp>
      <p:sp>
        <p:nvSpPr>
          <p:cNvPr id="40" name="矩形 39"/>
          <p:cNvSpPr/>
          <p:nvPr/>
        </p:nvSpPr>
        <p:spPr>
          <a:xfrm>
            <a:off x="5735739" y="5162745"/>
            <a:ext cx="2880320" cy="153888"/>
          </a:xfrm>
          <a:prstGeom prst="rect">
            <a:avLst/>
          </a:prstGeom>
        </p:spPr>
        <p:txBody>
          <a:bodyPr wrap="square" lIns="0" tIns="0" rIns="0" bIns="0">
            <a:spAutoFit/>
          </a:bodyPr>
          <a:lstStyle/>
          <a:p>
            <a:pPr marL="0" lvl="1"/>
            <a:r>
              <a:rPr lang="en-US" altLang="zh-TW" sz="1000" dirty="0" smtClean="0"/>
              <a:t>TPM </a:t>
            </a:r>
            <a:r>
              <a:rPr lang="en-US" altLang="zh-TW" sz="1000" dirty="0" smtClean="0">
                <a:solidFill>
                  <a:srgbClr val="FF0000"/>
                </a:solidFill>
              </a:rPr>
              <a:t>1.2 </a:t>
            </a:r>
            <a:endParaRPr lang="zh-TW" altLang="en-US" sz="1000" dirty="0">
              <a:solidFill>
                <a:srgbClr val="FF0000"/>
              </a:solidFill>
            </a:endParaRPr>
          </a:p>
        </p:txBody>
      </p:sp>
      <p:sp>
        <p:nvSpPr>
          <p:cNvPr id="41" name="矩形 40"/>
          <p:cNvSpPr/>
          <p:nvPr/>
        </p:nvSpPr>
        <p:spPr>
          <a:xfrm>
            <a:off x="157389" y="5177747"/>
            <a:ext cx="751433" cy="307777"/>
          </a:xfrm>
          <a:prstGeom prst="rect">
            <a:avLst/>
          </a:prstGeom>
        </p:spPr>
        <p:txBody>
          <a:bodyPr wrap="square" lIns="0" tIns="0" rIns="0" bIns="0">
            <a:spAutoFit/>
          </a:bodyPr>
          <a:lstStyle/>
          <a:p>
            <a:r>
              <a:rPr lang="en-US" altLang="zh-TW" sz="1000" dirty="0" smtClean="0"/>
              <a:t>Dimensions &amp; Weight</a:t>
            </a:r>
            <a:endParaRPr lang="zh-TW" altLang="en-US" sz="1000" dirty="0"/>
          </a:p>
        </p:txBody>
      </p:sp>
      <p:sp>
        <p:nvSpPr>
          <p:cNvPr id="44" name="矩形 43"/>
          <p:cNvSpPr/>
          <p:nvPr/>
        </p:nvSpPr>
        <p:spPr>
          <a:xfrm>
            <a:off x="1177717" y="5161961"/>
            <a:ext cx="2278188" cy="400110"/>
          </a:xfrm>
          <a:prstGeom prst="rect">
            <a:avLst/>
          </a:prstGeom>
        </p:spPr>
        <p:txBody>
          <a:bodyPr wrap="none">
            <a:spAutoFit/>
          </a:bodyPr>
          <a:lstStyle/>
          <a:p>
            <a:pPr marL="171450" indent="-171450">
              <a:buFontTx/>
              <a:buChar char="-"/>
            </a:pPr>
            <a:r>
              <a:rPr lang="en-US" altLang="zh-TW" sz="1000" dirty="0"/>
              <a:t>22.5 x 16.8 x 2.7cm (8.9” x 6.6” x 1” </a:t>
            </a:r>
            <a:r>
              <a:rPr lang="en-US" altLang="zh-TW" sz="1000" dirty="0" smtClean="0"/>
              <a:t>)</a:t>
            </a:r>
          </a:p>
          <a:p>
            <a:pPr marL="171450" indent="-171450">
              <a:buFontTx/>
              <a:buChar char="-"/>
            </a:pPr>
            <a:r>
              <a:rPr lang="en-US" altLang="zh-TW" sz="1000" dirty="0"/>
              <a:t>2.09 </a:t>
            </a:r>
            <a:r>
              <a:rPr lang="en-US" altLang="zh-TW" sz="1000" dirty="0" err="1"/>
              <a:t>lbs</a:t>
            </a:r>
            <a:r>
              <a:rPr lang="en-US" altLang="zh-TW" sz="1000" dirty="0"/>
              <a:t> (0.95kg)</a:t>
            </a:r>
            <a:endParaRPr lang="zh-TW" altLang="en-US" sz="1000" dirty="0"/>
          </a:p>
        </p:txBody>
      </p:sp>
      <p:sp>
        <p:nvSpPr>
          <p:cNvPr id="45" name="矩形 44"/>
          <p:cNvSpPr/>
          <p:nvPr/>
        </p:nvSpPr>
        <p:spPr>
          <a:xfrm>
            <a:off x="4701992" y="6325106"/>
            <a:ext cx="751433" cy="307777"/>
          </a:xfrm>
          <a:prstGeom prst="rect">
            <a:avLst/>
          </a:prstGeom>
        </p:spPr>
        <p:txBody>
          <a:bodyPr wrap="square" lIns="0" tIns="0" rIns="0" bIns="0">
            <a:spAutoFit/>
          </a:bodyPr>
          <a:lstStyle/>
          <a:p>
            <a:r>
              <a:rPr lang="en-US" altLang="zh-TW" sz="1000" dirty="0" smtClean="0"/>
              <a:t>Dimensions &amp; </a:t>
            </a:r>
            <a:r>
              <a:rPr lang="en-US" altLang="zh-TW" sz="1000" dirty="0" smtClean="0">
                <a:solidFill>
                  <a:srgbClr val="FF0000"/>
                </a:solidFill>
              </a:rPr>
              <a:t>Weight</a:t>
            </a:r>
            <a:endParaRPr lang="zh-TW" altLang="en-US" sz="1000" dirty="0">
              <a:solidFill>
                <a:srgbClr val="FF0000"/>
              </a:solidFill>
            </a:endParaRPr>
          </a:p>
        </p:txBody>
      </p:sp>
      <p:sp>
        <p:nvSpPr>
          <p:cNvPr id="46" name="矩形 45"/>
          <p:cNvSpPr/>
          <p:nvPr/>
        </p:nvSpPr>
        <p:spPr>
          <a:xfrm>
            <a:off x="5722320" y="6309320"/>
            <a:ext cx="2343911" cy="400110"/>
          </a:xfrm>
          <a:prstGeom prst="rect">
            <a:avLst/>
          </a:prstGeom>
        </p:spPr>
        <p:txBody>
          <a:bodyPr wrap="none">
            <a:spAutoFit/>
          </a:bodyPr>
          <a:lstStyle/>
          <a:p>
            <a:pPr marL="171450" indent="-171450">
              <a:buFontTx/>
              <a:buChar char="-"/>
            </a:pPr>
            <a:r>
              <a:rPr lang="en-US" altLang="zh-TW" sz="1000" dirty="0"/>
              <a:t>27.5 x 20.4 x 2.7 cm (10.8” x 8” x 1.1</a:t>
            </a:r>
            <a:r>
              <a:rPr lang="en-US" altLang="zh-TW" sz="1000" dirty="0" smtClean="0"/>
              <a:t>”)</a:t>
            </a:r>
          </a:p>
          <a:p>
            <a:pPr marL="171450" indent="-171450">
              <a:buFontTx/>
              <a:buChar char="-"/>
            </a:pPr>
            <a:r>
              <a:rPr lang="en-US" altLang="zh-TW" sz="1000" dirty="0"/>
              <a:t>1.3kg (2.87 </a:t>
            </a:r>
            <a:r>
              <a:rPr lang="en-US" altLang="zh-TW" sz="1000" dirty="0" err="1"/>
              <a:t>lbs</a:t>
            </a:r>
            <a:r>
              <a:rPr lang="en-US" altLang="zh-TW" sz="1000" dirty="0"/>
              <a:t>)</a:t>
            </a:r>
            <a:endParaRPr lang="zh-TW" altLang="en-US" sz="1000" dirty="0"/>
          </a:p>
        </p:txBody>
      </p:sp>
    </p:spTree>
    <p:extLst>
      <p:ext uri="{BB962C8B-B14F-4D97-AF65-F5344CB8AC3E}">
        <p14:creationId xmlns:p14="http://schemas.microsoft.com/office/powerpoint/2010/main" val="203114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82816" y="764702"/>
            <a:ext cx="922047" cy="369332"/>
          </a:xfrm>
          <a:prstGeom prst="rect">
            <a:avLst/>
          </a:prstGeom>
          <a:noFill/>
        </p:spPr>
        <p:txBody>
          <a:bodyPr wrap="none" rtlCol="0">
            <a:spAutoFit/>
          </a:bodyPr>
          <a:lstStyle/>
          <a:p>
            <a:r>
              <a:rPr lang="en-US" altLang="zh-TW" dirty="0" smtClean="0"/>
              <a:t>PM-511</a:t>
            </a:r>
            <a:endParaRPr lang="zh-TW" altLang="en-US" dirty="0"/>
          </a:p>
        </p:txBody>
      </p:sp>
      <p:sp>
        <p:nvSpPr>
          <p:cNvPr id="6" name="文字方塊 5"/>
          <p:cNvSpPr txBox="1"/>
          <p:nvPr/>
        </p:nvSpPr>
        <p:spPr>
          <a:xfrm>
            <a:off x="1" y="0"/>
            <a:ext cx="948576" cy="369332"/>
          </a:xfrm>
          <a:prstGeom prst="rect">
            <a:avLst/>
          </a:prstGeom>
          <a:solidFill>
            <a:schemeClr val="accent1"/>
          </a:solidFill>
        </p:spPr>
        <p:txBody>
          <a:bodyPr wrap="square" rtlCol="0">
            <a:spAutoFit/>
          </a:bodyPr>
          <a:lstStyle/>
          <a:p>
            <a:pPr algn="ctr"/>
            <a:r>
              <a:rPr lang="en-US" altLang="zh-TW" dirty="0" smtClean="0">
                <a:solidFill>
                  <a:schemeClr val="bg1"/>
                </a:solidFill>
              </a:rPr>
              <a:t>Page 4</a:t>
            </a:r>
            <a:endParaRPr lang="zh-TW" altLang="en-US" dirty="0">
              <a:solidFill>
                <a:schemeClr val="bg1"/>
              </a:solidFill>
            </a:endParaRPr>
          </a:p>
        </p:txBody>
      </p:sp>
      <p:sp>
        <p:nvSpPr>
          <p:cNvPr id="10" name="矩形 9"/>
          <p:cNvSpPr/>
          <p:nvPr/>
        </p:nvSpPr>
        <p:spPr>
          <a:xfrm>
            <a:off x="1954009" y="1291170"/>
            <a:ext cx="3026144" cy="769441"/>
          </a:xfrm>
          <a:prstGeom prst="rect">
            <a:avLst/>
          </a:prstGeom>
        </p:spPr>
        <p:txBody>
          <a:bodyPr wrap="square" lIns="0" tIns="0" rIns="0" bIns="0">
            <a:spAutoFit/>
          </a:bodyPr>
          <a:lstStyle/>
          <a:p>
            <a:r>
              <a:rPr lang="en-US" altLang="zh-TW" sz="1000" dirty="0" smtClean="0"/>
              <a:t>- </a:t>
            </a:r>
            <a:r>
              <a:rPr lang="pt-BR" altLang="zh-TW" sz="1000" dirty="0"/>
              <a:t>Intel® </a:t>
            </a:r>
            <a:r>
              <a:rPr lang="pt-BR" altLang="zh-TW" sz="1000" dirty="0" smtClean="0"/>
              <a:t>Atom </a:t>
            </a:r>
            <a:r>
              <a:rPr lang="pt-BR" altLang="zh-TW" sz="1000" dirty="0"/>
              <a:t>N2600 1.6GHz</a:t>
            </a:r>
            <a:endParaRPr lang="en-US" altLang="zh-TW" sz="1000" dirty="0" smtClean="0"/>
          </a:p>
          <a:p>
            <a:r>
              <a:rPr lang="en-US" altLang="zh-TW" sz="1000" dirty="0" smtClean="0"/>
              <a:t> - </a:t>
            </a:r>
            <a:r>
              <a:rPr lang="en-US" altLang="zh-TW" sz="1000" dirty="0"/>
              <a:t>2GB </a:t>
            </a:r>
            <a:r>
              <a:rPr lang="en-US" altLang="zh-TW" sz="1000" dirty="0" smtClean="0"/>
              <a:t>DDR3 memory</a:t>
            </a:r>
          </a:p>
          <a:p>
            <a:r>
              <a:rPr lang="en-US" altLang="zh-TW" sz="1000" dirty="0" smtClean="0"/>
              <a:t>- 32GB </a:t>
            </a:r>
            <a:r>
              <a:rPr lang="en-US" altLang="zh-TW" sz="1000" dirty="0"/>
              <a:t>half-slim SATA SSD (</a:t>
            </a:r>
            <a:r>
              <a:rPr lang="en-US" altLang="zh-TW" sz="1000" dirty="0" smtClean="0">
                <a:solidFill>
                  <a:srgbClr val="FF0000"/>
                </a:solidFill>
              </a:rPr>
              <a:t>optional </a:t>
            </a:r>
            <a:r>
              <a:rPr lang="en-US" altLang="zh-TW" sz="1000" dirty="0"/>
              <a:t>64GB/128GB</a:t>
            </a:r>
            <a:r>
              <a:rPr lang="en-US" altLang="zh-TW" sz="1000" dirty="0" smtClean="0"/>
              <a:t>)</a:t>
            </a:r>
          </a:p>
          <a:p>
            <a:r>
              <a:rPr lang="en-US" altLang="zh-TW" sz="1000" dirty="0" smtClean="0"/>
              <a:t>- </a:t>
            </a:r>
            <a:r>
              <a:rPr lang="en-US" altLang="zh-TW" sz="1000" dirty="0">
                <a:solidFill>
                  <a:srgbClr val="FF0000"/>
                </a:solidFill>
                <a:ea typeface="Arial Unicode MS" panose="020B0604020202020204" pitchFamily="34" charset="-120"/>
                <a:cs typeface="Arial Unicode MS" panose="020B0604020202020204" pitchFamily="34" charset="-120"/>
              </a:rPr>
              <a:t>Optional </a:t>
            </a:r>
            <a:r>
              <a:rPr lang="en-US" altLang="zh-TW" sz="1000" dirty="0" smtClean="0"/>
              <a:t>OS : </a:t>
            </a:r>
            <a:r>
              <a:rPr lang="en-US" altLang="zh-TW" sz="1000" dirty="0"/>
              <a:t>Windows Embedded Standard </a:t>
            </a:r>
            <a:r>
              <a:rPr lang="en-US" altLang="zh-TW" sz="1000" dirty="0" smtClean="0"/>
              <a:t>7</a:t>
            </a:r>
            <a:endParaRPr lang="en-US" altLang="zh-TW" sz="1000" dirty="0"/>
          </a:p>
          <a:p>
            <a:pPr>
              <a:tabLst>
                <a:tab pos="266700" algn="l"/>
              </a:tabLst>
            </a:pPr>
            <a:r>
              <a:rPr lang="en-US" altLang="zh-TW" sz="1000" dirty="0" smtClean="0"/>
              <a:t>	                  Windows </a:t>
            </a:r>
            <a:r>
              <a:rPr lang="en-US" altLang="zh-TW" sz="1000" dirty="0"/>
              <a:t>7 Professional </a:t>
            </a:r>
          </a:p>
        </p:txBody>
      </p:sp>
      <p:sp>
        <p:nvSpPr>
          <p:cNvPr id="12" name="矩形 11"/>
          <p:cNvSpPr/>
          <p:nvPr/>
        </p:nvSpPr>
        <p:spPr>
          <a:xfrm>
            <a:off x="897577" y="1291170"/>
            <a:ext cx="571534" cy="153888"/>
          </a:xfrm>
          <a:prstGeom prst="rect">
            <a:avLst/>
          </a:prstGeom>
        </p:spPr>
        <p:txBody>
          <a:bodyPr wrap="square" lIns="0" tIns="0" rIns="0" bIns="0">
            <a:spAutoFit/>
          </a:bodyPr>
          <a:lstStyle/>
          <a:p>
            <a:r>
              <a:rPr lang="en-US" altLang="zh-TW" sz="1000" dirty="0" smtClean="0"/>
              <a:t>System</a:t>
            </a:r>
            <a:endParaRPr lang="zh-TW" altLang="en-US" sz="1000" dirty="0"/>
          </a:p>
        </p:txBody>
      </p:sp>
      <p:sp>
        <p:nvSpPr>
          <p:cNvPr id="16" name="矩形 15"/>
          <p:cNvSpPr/>
          <p:nvPr/>
        </p:nvSpPr>
        <p:spPr>
          <a:xfrm>
            <a:off x="897577" y="2204864"/>
            <a:ext cx="371897" cy="153888"/>
          </a:xfrm>
          <a:prstGeom prst="rect">
            <a:avLst/>
          </a:prstGeom>
        </p:spPr>
        <p:txBody>
          <a:bodyPr wrap="none" lIns="0" tIns="0" rIns="0" bIns="0">
            <a:spAutoFit/>
          </a:bodyPr>
          <a:lstStyle/>
          <a:p>
            <a:r>
              <a:rPr lang="en-US" altLang="zh-TW" sz="1000" dirty="0"/>
              <a:t>Display</a:t>
            </a:r>
            <a:endParaRPr lang="zh-TW" altLang="en-US" sz="1000" dirty="0"/>
          </a:p>
        </p:txBody>
      </p:sp>
      <p:sp>
        <p:nvSpPr>
          <p:cNvPr id="17" name="矩形 16"/>
          <p:cNvSpPr/>
          <p:nvPr/>
        </p:nvSpPr>
        <p:spPr>
          <a:xfrm>
            <a:off x="1977696" y="2204864"/>
            <a:ext cx="3098360" cy="307777"/>
          </a:xfrm>
          <a:prstGeom prst="rect">
            <a:avLst/>
          </a:prstGeom>
        </p:spPr>
        <p:txBody>
          <a:bodyPr wrap="square" lIns="0" tIns="0" rIns="0" bIns="0">
            <a:spAutoFit/>
          </a:bodyPr>
          <a:lstStyle/>
          <a:p>
            <a:pPr marL="90488" indent="-90488">
              <a:buFontTx/>
              <a:buChar char="-"/>
            </a:pPr>
            <a:r>
              <a:rPr lang="en-US" altLang="zh-TW" sz="1000" dirty="0" smtClean="0"/>
              <a:t>10.4-inch XGA (1024 </a:t>
            </a:r>
            <a:r>
              <a:rPr lang="en-US" altLang="zh-TW" sz="1000" dirty="0"/>
              <a:t>x </a:t>
            </a:r>
            <a:r>
              <a:rPr lang="en-US" altLang="zh-TW" sz="1000" dirty="0" smtClean="0"/>
              <a:t>768); </a:t>
            </a:r>
            <a:r>
              <a:rPr lang="en-US" altLang="zh-TW" sz="1000" dirty="0"/>
              <a:t>350 nits, </a:t>
            </a:r>
            <a:r>
              <a:rPr lang="en-US" altLang="zh-TW" sz="1000" dirty="0" smtClean="0"/>
              <a:t>optional 700 </a:t>
            </a:r>
            <a:r>
              <a:rPr lang="en-US" altLang="zh-TW" sz="1000" dirty="0"/>
              <a:t>nits</a:t>
            </a:r>
            <a:endParaRPr lang="zh-TW" altLang="zh-TW" sz="1000" dirty="0"/>
          </a:p>
          <a:p>
            <a:r>
              <a:rPr lang="en-US" altLang="zh-TW" sz="1000" dirty="0" smtClean="0"/>
              <a:t> - </a:t>
            </a:r>
            <a:r>
              <a:rPr lang="en-US" altLang="zh-TW" sz="1000" dirty="0"/>
              <a:t>5-wire resist </a:t>
            </a:r>
            <a:r>
              <a:rPr lang="en-US" altLang="zh-TW" sz="1000" dirty="0" err="1"/>
              <a:t>ive</a:t>
            </a:r>
            <a:r>
              <a:rPr lang="en-US" altLang="zh-TW" sz="1000" dirty="0"/>
              <a:t> touch</a:t>
            </a:r>
            <a:endParaRPr lang="zh-TW" altLang="en-US" sz="1000" dirty="0"/>
          </a:p>
        </p:txBody>
      </p:sp>
      <p:sp>
        <p:nvSpPr>
          <p:cNvPr id="18" name="矩形 17"/>
          <p:cNvSpPr/>
          <p:nvPr/>
        </p:nvSpPr>
        <p:spPr>
          <a:xfrm>
            <a:off x="897577" y="2636912"/>
            <a:ext cx="692527" cy="153888"/>
          </a:xfrm>
          <a:prstGeom prst="rect">
            <a:avLst/>
          </a:prstGeom>
        </p:spPr>
        <p:txBody>
          <a:bodyPr wrap="square" lIns="0" tIns="0" rIns="0" bIns="0">
            <a:spAutoFit/>
          </a:bodyPr>
          <a:lstStyle/>
          <a:p>
            <a:r>
              <a:rPr lang="en-US" altLang="zh-TW" sz="1000" dirty="0"/>
              <a:t>Durability</a:t>
            </a:r>
            <a:endParaRPr lang="zh-TW" altLang="en-US" sz="1000" dirty="0"/>
          </a:p>
        </p:txBody>
      </p:sp>
      <p:sp>
        <p:nvSpPr>
          <p:cNvPr id="19" name="矩形 18"/>
          <p:cNvSpPr/>
          <p:nvPr/>
        </p:nvSpPr>
        <p:spPr>
          <a:xfrm>
            <a:off x="1977697" y="2644606"/>
            <a:ext cx="1883529" cy="461665"/>
          </a:xfrm>
          <a:prstGeom prst="rect">
            <a:avLst/>
          </a:prstGeom>
        </p:spPr>
        <p:txBody>
          <a:bodyPr wrap="none" lIns="0" tIns="0" rIns="0" bIns="0">
            <a:spAutoFit/>
          </a:bodyPr>
          <a:lstStyle/>
          <a:p>
            <a:pPr marL="171450" indent="-171450">
              <a:buFontTx/>
              <a:buChar char="-"/>
            </a:pPr>
            <a:r>
              <a:rPr lang="en-US" altLang="zh-TW" sz="1000" dirty="0" smtClean="0"/>
              <a:t>MIL-STD-810G, 6 feet drop, IP65</a:t>
            </a:r>
          </a:p>
          <a:p>
            <a:pPr marL="171450" indent="-171450">
              <a:buFontTx/>
              <a:buChar char="-"/>
            </a:pPr>
            <a:r>
              <a:rPr lang="en-US" altLang="zh-TW" sz="1000" dirty="0"/>
              <a:t>Operating temp : </a:t>
            </a:r>
            <a:r>
              <a:rPr lang="en-US" altLang="zh-TW" sz="1000" dirty="0">
                <a:ea typeface="Arial Unicode MS" panose="020B0604020202020204" pitchFamily="34" charset="-120"/>
                <a:cs typeface="Arial Unicode MS" panose="020B0604020202020204" pitchFamily="34" charset="-120"/>
              </a:rPr>
              <a:t>-20</a:t>
            </a:r>
            <a:r>
              <a:rPr lang="en-US" altLang="zh-TW" sz="1000" baseline="30000" dirty="0">
                <a:ea typeface="Arial Unicode MS" panose="020B0604020202020204" pitchFamily="34" charset="-120"/>
                <a:cs typeface="Arial Unicode MS" panose="020B0604020202020204" pitchFamily="34" charset="-120"/>
              </a:rPr>
              <a:t>o</a:t>
            </a:r>
            <a:r>
              <a:rPr lang="en-US" altLang="zh-TW" sz="1000" dirty="0">
                <a:ea typeface="Arial Unicode MS" panose="020B0604020202020204" pitchFamily="34" charset="-120"/>
                <a:cs typeface="Arial Unicode MS" panose="020B0604020202020204" pitchFamily="34" charset="-120"/>
              </a:rPr>
              <a:t>C to +</a:t>
            </a:r>
            <a:r>
              <a:rPr lang="en-US" altLang="zh-TW" sz="1000" dirty="0" smtClean="0">
                <a:ea typeface="Arial Unicode MS" panose="020B0604020202020204" pitchFamily="34" charset="-120"/>
                <a:cs typeface="Arial Unicode MS" panose="020B0604020202020204" pitchFamily="34" charset="-120"/>
              </a:rPr>
              <a:t>50</a:t>
            </a:r>
            <a:r>
              <a:rPr lang="en-US" altLang="zh-TW" sz="1000" baseline="30000" dirty="0" smtClean="0">
                <a:ea typeface="Arial Unicode MS" panose="020B0604020202020204" pitchFamily="34" charset="-120"/>
                <a:cs typeface="Arial Unicode MS" panose="020B0604020202020204" pitchFamily="34" charset="-120"/>
              </a:rPr>
              <a:t>o</a:t>
            </a:r>
            <a:r>
              <a:rPr lang="en-US" altLang="zh-TW" sz="1000" dirty="0" smtClean="0">
                <a:ea typeface="Arial Unicode MS" panose="020B0604020202020204" pitchFamily="34" charset="-120"/>
                <a:cs typeface="Arial Unicode MS" panose="020B0604020202020204" pitchFamily="34" charset="-120"/>
              </a:rPr>
              <a:t>C</a:t>
            </a:r>
            <a:endParaRPr lang="zh-TW" altLang="en-US" sz="1000" dirty="0"/>
          </a:p>
          <a:p>
            <a:pPr marL="171450" indent="-171450">
              <a:buFontTx/>
              <a:buChar char="-"/>
            </a:pPr>
            <a:endParaRPr lang="zh-TW" altLang="en-US" sz="1000" dirty="0"/>
          </a:p>
        </p:txBody>
      </p:sp>
      <p:sp>
        <p:nvSpPr>
          <p:cNvPr id="20" name="矩形 19"/>
          <p:cNvSpPr/>
          <p:nvPr/>
        </p:nvSpPr>
        <p:spPr>
          <a:xfrm>
            <a:off x="897577" y="3140968"/>
            <a:ext cx="1008112" cy="153888"/>
          </a:xfrm>
          <a:prstGeom prst="rect">
            <a:avLst/>
          </a:prstGeom>
        </p:spPr>
        <p:txBody>
          <a:bodyPr wrap="square" lIns="0" tIns="0" rIns="0" bIns="0">
            <a:spAutoFit/>
          </a:bodyPr>
          <a:lstStyle/>
          <a:p>
            <a:r>
              <a:rPr lang="en-US" altLang="zh-TW" sz="1000" dirty="0" smtClean="0"/>
              <a:t>Communication</a:t>
            </a:r>
            <a:endParaRPr lang="zh-TW" altLang="en-US" sz="1000" dirty="0"/>
          </a:p>
        </p:txBody>
      </p:sp>
      <p:sp>
        <p:nvSpPr>
          <p:cNvPr id="21" name="矩形 20"/>
          <p:cNvSpPr/>
          <p:nvPr/>
        </p:nvSpPr>
        <p:spPr>
          <a:xfrm>
            <a:off x="1977696" y="3140968"/>
            <a:ext cx="2450287" cy="461665"/>
          </a:xfrm>
          <a:prstGeom prst="rect">
            <a:avLst/>
          </a:prstGeom>
        </p:spPr>
        <p:txBody>
          <a:bodyPr wrap="square" lIns="0" tIns="0" rIns="0" bIns="0">
            <a:spAutoFit/>
          </a:bodyPr>
          <a:lstStyle/>
          <a:p>
            <a:r>
              <a:rPr lang="en-US" altLang="zh-TW" sz="1000" dirty="0" smtClean="0"/>
              <a:t>- Wi-Fi </a:t>
            </a:r>
            <a:r>
              <a:rPr lang="en-US" altLang="zh-TW" sz="1000" dirty="0"/>
              <a:t>802.11 </a:t>
            </a:r>
            <a:r>
              <a:rPr lang="en-US" altLang="zh-TW" sz="1000" dirty="0" smtClean="0"/>
              <a:t>a/b/g/n</a:t>
            </a:r>
          </a:p>
          <a:p>
            <a:pPr marL="0" lvl="1"/>
            <a:r>
              <a:rPr lang="en-US" altLang="zh-TW" sz="1000" dirty="0" smtClean="0"/>
              <a:t>- Bluetooth V4.0</a:t>
            </a:r>
            <a:r>
              <a:rPr lang="zh-TW" altLang="en-US" sz="1000" dirty="0" smtClean="0"/>
              <a:t> </a:t>
            </a:r>
            <a:r>
              <a:rPr lang="en-US" altLang="zh-TW" sz="1000" dirty="0">
                <a:solidFill>
                  <a:srgbClr val="FF0000"/>
                </a:solidFill>
              </a:rPr>
              <a:t>+ </a:t>
            </a:r>
            <a:r>
              <a:rPr lang="en-US" altLang="zh-TW" sz="1000" dirty="0" smtClean="0">
                <a:solidFill>
                  <a:srgbClr val="FF0000"/>
                </a:solidFill>
              </a:rPr>
              <a:t>EDR</a:t>
            </a:r>
            <a:endParaRPr lang="en-US" altLang="zh-TW" sz="1000" dirty="0" smtClean="0"/>
          </a:p>
          <a:p>
            <a:r>
              <a:rPr lang="en-US" altLang="zh-TW" sz="1000" dirty="0" smtClean="0"/>
              <a:t>- Optional 3.5G</a:t>
            </a:r>
            <a:endParaRPr lang="zh-TW" altLang="en-US" sz="1000" dirty="0"/>
          </a:p>
        </p:txBody>
      </p:sp>
      <p:sp>
        <p:nvSpPr>
          <p:cNvPr id="22" name="矩形 21"/>
          <p:cNvSpPr/>
          <p:nvPr/>
        </p:nvSpPr>
        <p:spPr>
          <a:xfrm>
            <a:off x="897577" y="4149080"/>
            <a:ext cx="692527" cy="153888"/>
          </a:xfrm>
          <a:prstGeom prst="rect">
            <a:avLst/>
          </a:prstGeom>
        </p:spPr>
        <p:txBody>
          <a:bodyPr wrap="square" lIns="0" tIns="0" rIns="0" bIns="0">
            <a:spAutoFit/>
          </a:bodyPr>
          <a:lstStyle/>
          <a:p>
            <a:r>
              <a:rPr lang="en-US" altLang="zh-TW" sz="1000" dirty="0" smtClean="0"/>
              <a:t>I/O Interface</a:t>
            </a:r>
            <a:endParaRPr lang="zh-TW" altLang="en-US" sz="1000" dirty="0"/>
          </a:p>
        </p:txBody>
      </p:sp>
      <p:sp>
        <p:nvSpPr>
          <p:cNvPr id="24" name="矩形 23"/>
          <p:cNvSpPr/>
          <p:nvPr/>
        </p:nvSpPr>
        <p:spPr>
          <a:xfrm>
            <a:off x="1977697" y="4149080"/>
            <a:ext cx="2088232" cy="615553"/>
          </a:xfrm>
          <a:prstGeom prst="rect">
            <a:avLst/>
          </a:prstGeom>
        </p:spPr>
        <p:txBody>
          <a:bodyPr wrap="square" lIns="0" tIns="0" rIns="0" bIns="0">
            <a:spAutoFit/>
          </a:bodyPr>
          <a:lstStyle/>
          <a:p>
            <a:r>
              <a:rPr lang="en-US" altLang="zh-TW" sz="1000" dirty="0" smtClean="0"/>
              <a:t>Ethernet (</a:t>
            </a:r>
            <a:r>
              <a:rPr lang="en-US" altLang="zh-TW" sz="1000" dirty="0"/>
              <a:t>via Mini USB to RJ-45 adapter</a:t>
            </a:r>
            <a:r>
              <a:rPr lang="en-US" altLang="zh-TW" sz="1000" dirty="0" smtClean="0"/>
              <a:t>),  2 x USB 2.0, Micro </a:t>
            </a:r>
            <a:r>
              <a:rPr lang="en-US" altLang="zh-TW" sz="1000" dirty="0"/>
              <a:t>SIM </a:t>
            </a:r>
            <a:r>
              <a:rPr lang="en-US" altLang="zh-TW" sz="1000" dirty="0" smtClean="0"/>
              <a:t>slot, a</a:t>
            </a:r>
            <a:r>
              <a:rPr lang="it-IT" altLang="zh-TW" sz="1000" dirty="0" smtClean="0"/>
              <a:t>udio jack, speaker, </a:t>
            </a:r>
            <a:r>
              <a:rPr lang="en-US" altLang="zh-TW" sz="1000" dirty="0" smtClean="0"/>
              <a:t>microphone, </a:t>
            </a:r>
            <a:r>
              <a:rPr lang="it-IT" altLang="zh-TW" sz="1000" dirty="0" smtClean="0"/>
              <a:t>32-pin </a:t>
            </a:r>
            <a:r>
              <a:rPr lang="it-IT" altLang="zh-TW" sz="1000" dirty="0"/>
              <a:t>docking </a:t>
            </a:r>
            <a:r>
              <a:rPr lang="it-IT" altLang="zh-TW" sz="1000" dirty="0" smtClean="0"/>
              <a:t>connector</a:t>
            </a:r>
            <a:endParaRPr lang="zh-TW" altLang="en-US" sz="1000" dirty="0"/>
          </a:p>
        </p:txBody>
      </p:sp>
      <p:sp>
        <p:nvSpPr>
          <p:cNvPr id="25" name="矩形 24"/>
          <p:cNvSpPr/>
          <p:nvPr/>
        </p:nvSpPr>
        <p:spPr>
          <a:xfrm>
            <a:off x="897577" y="4853024"/>
            <a:ext cx="527388" cy="153888"/>
          </a:xfrm>
          <a:prstGeom prst="rect">
            <a:avLst/>
          </a:prstGeom>
        </p:spPr>
        <p:txBody>
          <a:bodyPr wrap="none" lIns="0" tIns="0" rIns="0" bIns="0">
            <a:spAutoFit/>
          </a:bodyPr>
          <a:lstStyle/>
          <a:p>
            <a:r>
              <a:rPr lang="en-US" altLang="zh-TW" sz="1000" dirty="0" smtClean="0"/>
              <a:t>Expansion</a:t>
            </a:r>
            <a:endParaRPr lang="zh-TW" altLang="en-US" sz="1000" dirty="0"/>
          </a:p>
        </p:txBody>
      </p:sp>
      <p:sp>
        <p:nvSpPr>
          <p:cNvPr id="26" name="矩形 25"/>
          <p:cNvSpPr/>
          <p:nvPr/>
        </p:nvSpPr>
        <p:spPr>
          <a:xfrm>
            <a:off x="907078" y="3851176"/>
            <a:ext cx="566817" cy="153888"/>
          </a:xfrm>
          <a:prstGeom prst="rect">
            <a:avLst/>
          </a:prstGeom>
        </p:spPr>
        <p:txBody>
          <a:bodyPr wrap="square" lIns="0" tIns="0" rIns="0" bIns="0">
            <a:spAutoFit/>
          </a:bodyPr>
          <a:lstStyle/>
          <a:p>
            <a:r>
              <a:rPr lang="en-US" altLang="zh-TW" sz="1000" dirty="0" smtClean="0"/>
              <a:t>Camera</a:t>
            </a:r>
            <a:endParaRPr lang="zh-TW" altLang="en-US" sz="1000" dirty="0"/>
          </a:p>
        </p:txBody>
      </p:sp>
      <p:sp>
        <p:nvSpPr>
          <p:cNvPr id="27" name="矩形 26"/>
          <p:cNvSpPr/>
          <p:nvPr/>
        </p:nvSpPr>
        <p:spPr>
          <a:xfrm>
            <a:off x="1977697" y="3851176"/>
            <a:ext cx="2016578" cy="153888"/>
          </a:xfrm>
          <a:prstGeom prst="rect">
            <a:avLst/>
          </a:prstGeom>
        </p:spPr>
        <p:txBody>
          <a:bodyPr wrap="none" lIns="0" tIns="0" rIns="0" bIns="0">
            <a:spAutoFit/>
          </a:bodyPr>
          <a:lstStyle/>
          <a:p>
            <a:r>
              <a:rPr lang="en-US" altLang="zh-TW" sz="1000" dirty="0" smtClean="0"/>
              <a:t>Front 2MP, rear 5MP AF with LED </a:t>
            </a:r>
            <a:r>
              <a:rPr lang="en-US" altLang="zh-TW" sz="1000" dirty="0"/>
              <a:t>flash</a:t>
            </a:r>
            <a:endParaRPr lang="zh-TW" altLang="en-US" sz="1000" dirty="0"/>
          </a:p>
        </p:txBody>
      </p:sp>
      <p:sp>
        <p:nvSpPr>
          <p:cNvPr id="28" name="矩形 27"/>
          <p:cNvSpPr/>
          <p:nvPr/>
        </p:nvSpPr>
        <p:spPr>
          <a:xfrm>
            <a:off x="1977696" y="4853024"/>
            <a:ext cx="3002457" cy="923330"/>
          </a:xfrm>
          <a:prstGeom prst="rect">
            <a:avLst/>
          </a:prstGeom>
        </p:spPr>
        <p:txBody>
          <a:bodyPr wrap="square" lIns="0" tIns="0" rIns="0" bIns="0">
            <a:spAutoFit/>
          </a:bodyPr>
          <a:lstStyle/>
          <a:p>
            <a:r>
              <a:rPr lang="en-US" altLang="zh-TW" sz="1000" dirty="0" smtClean="0"/>
              <a:t>- Optional </a:t>
            </a:r>
            <a:r>
              <a:rPr lang="en-US" altLang="zh-TW" sz="1000" dirty="0"/>
              <a:t>GNSS </a:t>
            </a:r>
            <a:r>
              <a:rPr lang="en-US" altLang="zh-TW" sz="1000" dirty="0" smtClean="0">
                <a:solidFill>
                  <a:srgbClr val="FF0000"/>
                </a:solidFill>
              </a:rPr>
              <a:t>(</a:t>
            </a:r>
            <a:r>
              <a:rPr lang="en-US" altLang="zh-TW" sz="1000" dirty="0">
                <a:solidFill>
                  <a:srgbClr val="FF0000"/>
                </a:solidFill>
              </a:rPr>
              <a:t>GPS, GLONASS)</a:t>
            </a:r>
          </a:p>
          <a:p>
            <a:r>
              <a:rPr lang="en-US" altLang="zh-TW" sz="1000" dirty="0" smtClean="0"/>
              <a:t>- Optional NFC </a:t>
            </a:r>
            <a:r>
              <a:rPr lang="en-US" altLang="zh-TW" sz="1000" dirty="0"/>
              <a:t>+ </a:t>
            </a:r>
            <a:r>
              <a:rPr lang="en-US" altLang="zh-TW" sz="1000" dirty="0" smtClean="0"/>
              <a:t>GNSS 2-in-1 module</a:t>
            </a:r>
          </a:p>
          <a:p>
            <a:r>
              <a:rPr lang="en-US" altLang="zh-TW" sz="1000" dirty="0" smtClean="0"/>
              <a:t>- Optional MSR</a:t>
            </a:r>
          </a:p>
          <a:p>
            <a:r>
              <a:rPr lang="en-US" altLang="zh-TW" sz="1000" dirty="0" smtClean="0"/>
              <a:t>- Optional 2D </a:t>
            </a:r>
            <a:r>
              <a:rPr lang="en-US" altLang="zh-TW" sz="1000" dirty="0"/>
              <a:t>barcode </a:t>
            </a:r>
            <a:r>
              <a:rPr lang="en-US" altLang="zh-TW" sz="1000" dirty="0" smtClean="0"/>
              <a:t>reader</a:t>
            </a:r>
          </a:p>
          <a:p>
            <a:r>
              <a:rPr lang="en-US" altLang="zh-TW" sz="1000" dirty="0" smtClean="0"/>
              <a:t>- Optional smart </a:t>
            </a:r>
            <a:r>
              <a:rPr lang="en-US" altLang="zh-TW" sz="1000" dirty="0"/>
              <a:t>card </a:t>
            </a:r>
            <a:r>
              <a:rPr lang="en-US" altLang="zh-TW" sz="1000" dirty="0" smtClean="0"/>
              <a:t>reader (CAC) </a:t>
            </a:r>
            <a:r>
              <a:rPr lang="en-US" altLang="zh-TW" sz="1000" dirty="0"/>
              <a:t>+ </a:t>
            </a:r>
            <a:r>
              <a:rPr lang="en-US" altLang="zh-TW" sz="1000" dirty="0" smtClean="0"/>
              <a:t>GNSS 2-in-1 module</a:t>
            </a:r>
          </a:p>
          <a:p>
            <a:r>
              <a:rPr lang="en-US" altLang="zh-TW" sz="1000" dirty="0" smtClean="0"/>
              <a:t>- </a:t>
            </a:r>
            <a:r>
              <a:rPr lang="en-US" altLang="zh-TW" sz="1000" dirty="0"/>
              <a:t>Optional 2D barcode </a:t>
            </a:r>
            <a:r>
              <a:rPr lang="en-US" altLang="zh-TW" sz="1000" dirty="0" smtClean="0"/>
              <a:t>reader + GNSS 2-in-1 module</a:t>
            </a:r>
            <a:endParaRPr lang="zh-TW" altLang="en-US" sz="1000" dirty="0"/>
          </a:p>
        </p:txBody>
      </p:sp>
      <p:sp>
        <p:nvSpPr>
          <p:cNvPr id="29" name="矩形 28"/>
          <p:cNvSpPr/>
          <p:nvPr/>
        </p:nvSpPr>
        <p:spPr>
          <a:xfrm>
            <a:off x="907078" y="5939408"/>
            <a:ext cx="384721" cy="153888"/>
          </a:xfrm>
          <a:prstGeom prst="rect">
            <a:avLst/>
          </a:prstGeom>
        </p:spPr>
        <p:txBody>
          <a:bodyPr wrap="none" lIns="0" tIns="0" rIns="0" bIns="0">
            <a:spAutoFit/>
          </a:bodyPr>
          <a:lstStyle/>
          <a:p>
            <a:r>
              <a:rPr lang="en-US" altLang="zh-TW" sz="1000" dirty="0" smtClean="0"/>
              <a:t>Battery</a:t>
            </a:r>
            <a:endParaRPr lang="zh-TW" altLang="en-US" sz="1000" dirty="0"/>
          </a:p>
        </p:txBody>
      </p:sp>
      <p:sp>
        <p:nvSpPr>
          <p:cNvPr id="30" name="矩形 29"/>
          <p:cNvSpPr/>
          <p:nvPr/>
        </p:nvSpPr>
        <p:spPr>
          <a:xfrm>
            <a:off x="1977697" y="5939408"/>
            <a:ext cx="2758769" cy="153888"/>
          </a:xfrm>
          <a:prstGeom prst="rect">
            <a:avLst/>
          </a:prstGeom>
        </p:spPr>
        <p:txBody>
          <a:bodyPr wrap="none" lIns="0" tIns="0" rIns="0" bIns="0">
            <a:spAutoFit/>
          </a:bodyPr>
          <a:lstStyle/>
          <a:p>
            <a:r>
              <a:rPr lang="en-US" altLang="zh-TW" sz="1000" dirty="0"/>
              <a:t>Long battery </a:t>
            </a:r>
            <a:r>
              <a:rPr lang="en-US" altLang="zh-TW" sz="1000" dirty="0" smtClean="0"/>
              <a:t>life support with hot-swappable battery</a:t>
            </a:r>
            <a:endParaRPr lang="zh-TW" altLang="en-US" sz="1000" dirty="0"/>
          </a:p>
        </p:txBody>
      </p:sp>
      <p:pic>
        <p:nvPicPr>
          <p:cNvPr id="39" name="Picture 5" descr="D:\Product\RuggON\PM511\1403687789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6608" y="608788"/>
            <a:ext cx="779344" cy="66166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900379" y="6253098"/>
            <a:ext cx="751433" cy="307777"/>
          </a:xfrm>
          <a:prstGeom prst="rect">
            <a:avLst/>
          </a:prstGeom>
        </p:spPr>
        <p:txBody>
          <a:bodyPr wrap="square" lIns="0" tIns="0" rIns="0" bIns="0">
            <a:spAutoFit/>
          </a:bodyPr>
          <a:lstStyle/>
          <a:p>
            <a:r>
              <a:rPr lang="en-US" altLang="zh-TW" sz="1000" dirty="0" smtClean="0"/>
              <a:t>Dimensions &amp; Weight</a:t>
            </a:r>
            <a:endParaRPr lang="zh-TW" altLang="en-US" sz="1000" dirty="0"/>
          </a:p>
        </p:txBody>
      </p:sp>
      <p:sp>
        <p:nvSpPr>
          <p:cNvPr id="31" name="矩形 30"/>
          <p:cNvSpPr/>
          <p:nvPr/>
        </p:nvSpPr>
        <p:spPr>
          <a:xfrm>
            <a:off x="1920707" y="6237312"/>
            <a:ext cx="2343911" cy="400110"/>
          </a:xfrm>
          <a:prstGeom prst="rect">
            <a:avLst/>
          </a:prstGeom>
        </p:spPr>
        <p:txBody>
          <a:bodyPr wrap="none">
            <a:spAutoFit/>
          </a:bodyPr>
          <a:lstStyle/>
          <a:p>
            <a:pPr marL="171450" indent="-171450">
              <a:buFontTx/>
              <a:buChar char="-"/>
            </a:pPr>
            <a:r>
              <a:rPr lang="en-US" altLang="zh-TW" sz="1000" dirty="0"/>
              <a:t>27.5 x 20.4 x 2.7 cm (10.8” x 8” x 1.1</a:t>
            </a:r>
            <a:r>
              <a:rPr lang="en-US" altLang="zh-TW" sz="1000" dirty="0" smtClean="0"/>
              <a:t>”)</a:t>
            </a:r>
          </a:p>
          <a:p>
            <a:pPr marL="171450" indent="-171450">
              <a:buFontTx/>
              <a:buChar char="-"/>
            </a:pPr>
            <a:r>
              <a:rPr lang="en-US" altLang="zh-TW" sz="1000" dirty="0"/>
              <a:t>1.4kg (3.09 </a:t>
            </a:r>
            <a:r>
              <a:rPr lang="en-US" altLang="zh-TW" sz="1000" dirty="0" err="1"/>
              <a:t>lbs</a:t>
            </a:r>
            <a:r>
              <a:rPr lang="en-US" altLang="zh-TW" sz="1000" dirty="0"/>
              <a:t>)</a:t>
            </a:r>
            <a:endParaRPr lang="zh-TW" altLang="en-US" sz="1000" dirty="0"/>
          </a:p>
        </p:txBody>
      </p:sp>
    </p:spTree>
    <p:extLst>
      <p:ext uri="{BB962C8B-B14F-4D97-AF65-F5344CB8AC3E}">
        <p14:creationId xmlns:p14="http://schemas.microsoft.com/office/powerpoint/2010/main" val="30483033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1117" y="4209533"/>
            <a:ext cx="3009351" cy="1569660"/>
          </a:xfrm>
          <a:prstGeom prst="rect">
            <a:avLst/>
          </a:prstGeom>
        </p:spPr>
        <p:txBody>
          <a:bodyPr wrap="square">
            <a:spAutoFit/>
          </a:bodyPr>
          <a:lstStyle/>
          <a:p>
            <a:r>
              <a:rPr lang="en-US" altLang="zh-TW" sz="1600" dirty="0"/>
              <a:t>PM-311B, incorporated with </a:t>
            </a:r>
            <a:r>
              <a:rPr lang="en-US" altLang="zh-TW" sz="1600" dirty="0" smtClean="0"/>
              <a:t>850</a:t>
            </a:r>
            <a:r>
              <a:rPr lang="zh-TW" altLang="en-US" sz="1600" dirty="0" smtClean="0"/>
              <a:t> </a:t>
            </a:r>
            <a:r>
              <a:rPr lang="en-US" altLang="zh-TW" sz="1600" dirty="0" smtClean="0"/>
              <a:t>nits </a:t>
            </a:r>
            <a:r>
              <a:rPr lang="en-US" altLang="zh-TW" sz="1600" dirty="0"/>
              <a:t>class-leading sunlight readable optical bonding technology to ensure optimized readability under direct sunlight for mobile workers.</a:t>
            </a:r>
            <a:endParaRPr lang="zh-TW" altLang="en-US" sz="16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815" y="1458841"/>
            <a:ext cx="2520280" cy="226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482502" y="3779335"/>
            <a:ext cx="2514150" cy="400110"/>
          </a:xfrm>
          <a:prstGeom prst="rect">
            <a:avLst/>
          </a:prstGeom>
        </p:spPr>
        <p:txBody>
          <a:bodyPr wrap="none">
            <a:spAutoFit/>
          </a:bodyPr>
          <a:lstStyle/>
          <a:p>
            <a:r>
              <a:rPr lang="en-US" altLang="zh-TW" sz="2000" b="1" dirty="0" smtClean="0"/>
              <a:t>Best-in-class Visibility</a:t>
            </a:r>
            <a:endParaRPr lang="zh-TW" altLang="en-US" sz="2000" b="1" dirty="0"/>
          </a:p>
        </p:txBody>
      </p:sp>
      <p:sp>
        <p:nvSpPr>
          <p:cNvPr id="7" name="文字方塊 6"/>
          <p:cNvSpPr txBox="1"/>
          <p:nvPr/>
        </p:nvSpPr>
        <p:spPr>
          <a:xfrm>
            <a:off x="1" y="0"/>
            <a:ext cx="948576" cy="369332"/>
          </a:xfrm>
          <a:prstGeom prst="rect">
            <a:avLst/>
          </a:prstGeom>
          <a:solidFill>
            <a:schemeClr val="accent1"/>
          </a:solidFill>
        </p:spPr>
        <p:txBody>
          <a:bodyPr wrap="square" rtlCol="0">
            <a:spAutoFit/>
          </a:bodyPr>
          <a:lstStyle/>
          <a:p>
            <a:pPr algn="ctr"/>
            <a:r>
              <a:rPr lang="en-US" altLang="zh-TW" dirty="0" smtClean="0">
                <a:solidFill>
                  <a:schemeClr val="bg1"/>
                </a:solidFill>
              </a:rPr>
              <a:t>Page 2</a:t>
            </a:r>
            <a:endParaRPr lang="zh-TW" altLang="en-US"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52" y="476672"/>
            <a:ext cx="2221731" cy="525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9648" y="4261827"/>
            <a:ext cx="2231485" cy="1488182"/>
          </a:xfrm>
          <a:prstGeom prst="rect">
            <a:avLst/>
          </a:prstGeom>
        </p:spPr>
      </p:pic>
      <p:sp>
        <p:nvSpPr>
          <p:cNvPr id="12" name="矩形 11"/>
          <p:cNvSpPr/>
          <p:nvPr/>
        </p:nvSpPr>
        <p:spPr>
          <a:xfrm>
            <a:off x="6533477" y="5005918"/>
            <a:ext cx="1362874" cy="276999"/>
          </a:xfrm>
          <a:prstGeom prst="rect">
            <a:avLst/>
          </a:prstGeom>
        </p:spPr>
        <p:txBody>
          <a:bodyPr wrap="none">
            <a:spAutoFit/>
          </a:bodyPr>
          <a:lstStyle/>
          <a:p>
            <a:r>
              <a:rPr lang="zh-TW" altLang="en-US" sz="1200" dirty="0">
                <a:solidFill>
                  <a:srgbClr val="00B050"/>
                </a:solidFill>
              </a:rPr>
              <a:t>檔名 </a:t>
            </a:r>
            <a:r>
              <a:rPr lang="en-US" altLang="zh-TW" sz="1200" dirty="0">
                <a:solidFill>
                  <a:srgbClr val="00B050"/>
                </a:solidFill>
              </a:rPr>
              <a:t>: </a:t>
            </a:r>
            <a:r>
              <a:rPr lang="en-US" altLang="zh-TW" sz="1200" dirty="0" smtClean="0">
                <a:solidFill>
                  <a:srgbClr val="00B050"/>
                </a:solidFill>
              </a:rPr>
              <a:t>police_1.jpg</a:t>
            </a:r>
            <a:endParaRPr lang="zh-TW" altLang="en-US" sz="1200" dirty="0">
              <a:solidFill>
                <a:srgbClr val="00B050"/>
              </a:solidFill>
            </a:endParaRPr>
          </a:p>
        </p:txBody>
      </p:sp>
      <p:sp>
        <p:nvSpPr>
          <p:cNvPr id="13" name="矩形 12"/>
          <p:cNvSpPr/>
          <p:nvPr/>
        </p:nvSpPr>
        <p:spPr>
          <a:xfrm>
            <a:off x="6533477" y="5312241"/>
            <a:ext cx="1362874" cy="276999"/>
          </a:xfrm>
          <a:prstGeom prst="rect">
            <a:avLst/>
          </a:prstGeom>
        </p:spPr>
        <p:txBody>
          <a:bodyPr wrap="none">
            <a:spAutoFit/>
          </a:bodyPr>
          <a:lstStyle/>
          <a:p>
            <a:r>
              <a:rPr lang="zh-TW" altLang="en-US" sz="1200" dirty="0">
                <a:solidFill>
                  <a:srgbClr val="00B050"/>
                </a:solidFill>
              </a:rPr>
              <a:t>檔名 </a:t>
            </a:r>
            <a:r>
              <a:rPr lang="en-US" altLang="zh-TW" sz="1200" dirty="0">
                <a:solidFill>
                  <a:srgbClr val="00B050"/>
                </a:solidFill>
              </a:rPr>
              <a:t>: </a:t>
            </a:r>
            <a:r>
              <a:rPr lang="en-US" altLang="zh-TW" sz="1200" dirty="0" smtClean="0">
                <a:solidFill>
                  <a:srgbClr val="00B050"/>
                </a:solidFill>
              </a:rPr>
              <a:t>police_2.jpg</a:t>
            </a:r>
            <a:endParaRPr lang="zh-TW" altLang="en-US" sz="1200" dirty="0">
              <a:solidFill>
                <a:srgbClr val="00B050"/>
              </a:solidFill>
            </a:endParaRPr>
          </a:p>
        </p:txBody>
      </p:sp>
      <p:sp>
        <p:nvSpPr>
          <p:cNvPr id="2" name="文字方塊 1"/>
          <p:cNvSpPr txBox="1"/>
          <p:nvPr/>
        </p:nvSpPr>
        <p:spPr>
          <a:xfrm>
            <a:off x="593198" y="1556792"/>
            <a:ext cx="4697441" cy="400110"/>
          </a:xfrm>
          <a:prstGeom prst="rect">
            <a:avLst/>
          </a:prstGeom>
          <a:noFill/>
        </p:spPr>
        <p:txBody>
          <a:bodyPr wrap="square" rtlCol="0">
            <a:spAutoFit/>
          </a:bodyPr>
          <a:lstStyle/>
          <a:p>
            <a:r>
              <a:rPr lang="en-US" altLang="zh-TW" sz="2000" b="1" dirty="0" smtClean="0"/>
              <a:t>Newly Enhanced 7-inch Rugged Tablet</a:t>
            </a:r>
            <a:endParaRPr lang="zh-TW" altLang="en-US" sz="2000" b="1" dirty="0"/>
          </a:p>
        </p:txBody>
      </p:sp>
    </p:spTree>
    <p:extLst>
      <p:ext uri="{BB962C8B-B14F-4D97-AF65-F5344CB8AC3E}">
        <p14:creationId xmlns:p14="http://schemas.microsoft.com/office/powerpoint/2010/main" val="3109284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00657" y="237123"/>
            <a:ext cx="2290307" cy="400110"/>
          </a:xfrm>
          <a:prstGeom prst="rect">
            <a:avLst/>
          </a:prstGeom>
        </p:spPr>
        <p:txBody>
          <a:bodyPr wrap="none">
            <a:spAutoFit/>
          </a:bodyPr>
          <a:lstStyle/>
          <a:p>
            <a:r>
              <a:rPr lang="en-US" altLang="zh-TW" sz="2000" b="1" dirty="0"/>
              <a:t>Designed to </a:t>
            </a:r>
            <a:r>
              <a:rPr lang="en-US" altLang="zh-TW" sz="2000" b="1" dirty="0" smtClean="0"/>
              <a:t>Secure</a:t>
            </a:r>
            <a:endParaRPr lang="zh-TW" altLang="en-US" sz="2000" b="1" dirty="0"/>
          </a:p>
        </p:txBody>
      </p:sp>
      <p:sp>
        <p:nvSpPr>
          <p:cNvPr id="5" name="矩形 4"/>
          <p:cNvSpPr/>
          <p:nvPr/>
        </p:nvSpPr>
        <p:spPr>
          <a:xfrm>
            <a:off x="338705" y="639684"/>
            <a:ext cx="4449319" cy="2800767"/>
          </a:xfrm>
          <a:prstGeom prst="rect">
            <a:avLst/>
          </a:prstGeom>
        </p:spPr>
        <p:txBody>
          <a:bodyPr wrap="square">
            <a:spAutoFit/>
          </a:bodyPr>
          <a:lstStyle/>
          <a:p>
            <a:r>
              <a:rPr lang="en-US" altLang="zh-TW" sz="1600" dirty="0"/>
              <a:t>PM-311B, the world's first ever tablet </a:t>
            </a:r>
            <a:r>
              <a:rPr lang="en-US" altLang="zh-TW" sz="1600" dirty="0" smtClean="0"/>
              <a:t>that can read </a:t>
            </a:r>
            <a:r>
              <a:rPr lang="en-US" altLang="zh-TW" sz="1600" dirty="0"/>
              <a:t>Up to 3 lines of machine-readable zone (MRZ) data</a:t>
            </a:r>
            <a:r>
              <a:rPr lang="en-US" altLang="zh-TW" sz="1600" dirty="0" smtClean="0"/>
              <a:t> </a:t>
            </a:r>
            <a:r>
              <a:rPr lang="en-US" altLang="zh-TW" sz="1600" dirty="0"/>
              <a:t>– enabling it to </a:t>
            </a:r>
            <a:r>
              <a:rPr lang="en-US" altLang="zh-TW" sz="1600" dirty="0" smtClean="0"/>
              <a:t>capture</a:t>
            </a:r>
            <a:r>
              <a:rPr lang="en-US" altLang="zh-TW" sz="1600" dirty="0"/>
              <a:t>, identify, </a:t>
            </a:r>
            <a:r>
              <a:rPr lang="en-US" altLang="zh-TW" sz="1600" dirty="0" smtClean="0"/>
              <a:t>and </a:t>
            </a:r>
            <a:r>
              <a:rPr lang="en-US" altLang="zh-TW" sz="1600" dirty="0"/>
              <a:t>process passport, visa and ID card information right at your fingertip</a:t>
            </a:r>
            <a:r>
              <a:rPr lang="en-US" altLang="zh-TW" sz="1600" dirty="0" smtClean="0"/>
              <a:t>.</a:t>
            </a:r>
          </a:p>
          <a:p>
            <a:endParaRPr lang="zh-TW" altLang="zh-TW" sz="1600" dirty="0"/>
          </a:p>
          <a:p>
            <a:r>
              <a:rPr lang="en-US" altLang="zh-TW" sz="1600" dirty="0"/>
              <a:t>Tailored for public safety needs. PM-311B is also integrated with a 508-dpi capacitive and high-performance fingerprint reader </a:t>
            </a:r>
            <a:r>
              <a:rPr lang="en-US" altLang="zh-TW" sz="1600" dirty="0" smtClean="0"/>
              <a:t>to </a:t>
            </a:r>
            <a:r>
              <a:rPr lang="en-US" altLang="zh-TW" sz="1600" dirty="0"/>
              <a:t>collect more detailed and accurate fingerprint characteristics and match them to database. </a:t>
            </a:r>
            <a:endParaRPr lang="zh-TW" altLang="zh-TW" sz="1600" dirty="0"/>
          </a:p>
        </p:txBody>
      </p:sp>
      <p:sp>
        <p:nvSpPr>
          <p:cNvPr id="20" name="矩形 19"/>
          <p:cNvSpPr/>
          <p:nvPr/>
        </p:nvSpPr>
        <p:spPr>
          <a:xfrm>
            <a:off x="5426691" y="3055035"/>
            <a:ext cx="2300758" cy="338554"/>
          </a:xfrm>
          <a:prstGeom prst="rect">
            <a:avLst/>
          </a:prstGeom>
        </p:spPr>
        <p:txBody>
          <a:bodyPr wrap="none">
            <a:spAutoFit/>
          </a:bodyPr>
          <a:lstStyle/>
          <a:p>
            <a:r>
              <a:rPr lang="en-US" altLang="zh-TW" sz="1600" b="1" dirty="0" smtClean="0"/>
              <a:t>The </a:t>
            </a:r>
            <a:r>
              <a:rPr lang="en-US" altLang="zh-TW" sz="1600" b="1" i="1" dirty="0" smtClean="0"/>
              <a:t>first </a:t>
            </a:r>
            <a:r>
              <a:rPr lang="en-US" altLang="zh-TW" sz="1600" b="1" i="1" dirty="0" smtClean="0">
                <a:solidFill>
                  <a:schemeClr val="tx1">
                    <a:lumMod val="75000"/>
                    <a:lumOff val="25000"/>
                  </a:schemeClr>
                </a:solidFill>
              </a:rPr>
              <a:t>tablet </a:t>
            </a:r>
            <a:r>
              <a:rPr lang="en-US" altLang="zh-TW" sz="1600" b="1" i="1" dirty="0">
                <a:solidFill>
                  <a:schemeClr val="tx1">
                    <a:lumMod val="75000"/>
                    <a:lumOff val="25000"/>
                  </a:schemeClr>
                </a:solidFill>
              </a:rPr>
              <a:t>with </a:t>
            </a:r>
            <a:r>
              <a:rPr lang="en-US" altLang="zh-TW" sz="1600" b="1" i="1" dirty="0" smtClean="0">
                <a:solidFill>
                  <a:schemeClr val="tx1">
                    <a:lumMod val="75000"/>
                    <a:lumOff val="25000"/>
                  </a:schemeClr>
                </a:solidFill>
              </a:rPr>
              <a:t>MRZ</a:t>
            </a:r>
            <a:endParaRPr lang="zh-TW" altLang="en-US" sz="1600" b="1" i="1" dirty="0"/>
          </a:p>
        </p:txBody>
      </p:sp>
      <p:sp>
        <p:nvSpPr>
          <p:cNvPr id="21" name="文字方塊 20"/>
          <p:cNvSpPr txBox="1"/>
          <p:nvPr/>
        </p:nvSpPr>
        <p:spPr>
          <a:xfrm>
            <a:off x="4190931" y="3389408"/>
            <a:ext cx="4362348" cy="523220"/>
          </a:xfrm>
          <a:prstGeom prst="rect">
            <a:avLst/>
          </a:prstGeom>
          <a:noFill/>
        </p:spPr>
        <p:txBody>
          <a:bodyPr wrap="none" rtlCol="0">
            <a:spAutoFit/>
          </a:bodyPr>
          <a:lstStyle/>
          <a:p>
            <a:r>
              <a:rPr lang="en-US" altLang="zh-TW" sz="1400" dirty="0" smtClean="0">
                <a:solidFill>
                  <a:schemeClr val="bg1">
                    <a:lumMod val="50000"/>
                  </a:schemeClr>
                </a:solidFill>
              </a:rPr>
              <a:t>P&lt;USATRAVELER&lt;&lt;ANGELA&lt;&lt;&lt;&lt;&lt;&lt;&lt;&lt;&lt;&lt;&lt;&lt;&lt;&lt;&lt;&lt;&lt;&lt;&lt;&lt;&lt;&lt;&lt;&lt;</a:t>
            </a:r>
          </a:p>
          <a:p>
            <a:r>
              <a:rPr lang="en-US" altLang="zh-TW" sz="1400" dirty="0" smtClean="0">
                <a:solidFill>
                  <a:schemeClr val="bg1">
                    <a:lumMod val="50000"/>
                  </a:schemeClr>
                </a:solidFill>
              </a:rPr>
              <a:t>4577779991USA60000000M0811150&lt;&lt;&lt;&lt;&lt;&lt;&lt;&lt;&lt;&lt;&lt;&lt;&lt;&lt;08</a:t>
            </a:r>
            <a:endParaRPr lang="zh-TW" altLang="en-US" sz="1400" dirty="0">
              <a:solidFill>
                <a:schemeClr val="bg1">
                  <a:lumMod val="50000"/>
                </a:schemeClr>
              </a:solidFill>
            </a:endParaRPr>
          </a:p>
        </p:txBody>
      </p:sp>
      <p:pic>
        <p:nvPicPr>
          <p:cNvPr id="22" name="Picture 10" descr="passport vector illustr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811" t="10708" r="10463" b="9935"/>
          <a:stretch/>
        </p:blipFill>
        <p:spPr bwMode="auto">
          <a:xfrm rot="1267364">
            <a:off x="6485264" y="916955"/>
            <a:ext cx="1114109" cy="1443471"/>
          </a:xfrm>
          <a:prstGeom prst="rect">
            <a:avLst/>
          </a:prstGeom>
          <a:noFill/>
          <a:extLst>
            <a:ext uri="{909E8E84-426E-40DD-AFC4-6F175D3DCCD1}">
              <a14:hiddenFill xmlns:a14="http://schemas.microsoft.com/office/drawing/2010/main">
                <a:solidFill>
                  <a:srgbClr val="FFFFFF"/>
                </a:solidFill>
              </a14:hiddenFill>
            </a:ext>
          </a:extLst>
        </p:spPr>
      </p:pic>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994" y="1124744"/>
            <a:ext cx="2160240" cy="2047287"/>
          </a:xfrm>
          <a:prstGeom prst="rect">
            <a:avLst/>
          </a:prstGeom>
        </p:spPr>
      </p:pic>
      <p:sp>
        <p:nvSpPr>
          <p:cNvPr id="24" name="文字方塊 23"/>
          <p:cNvSpPr txBox="1"/>
          <p:nvPr/>
        </p:nvSpPr>
        <p:spPr>
          <a:xfrm>
            <a:off x="5841994" y="4059995"/>
            <a:ext cx="3079369" cy="369332"/>
          </a:xfrm>
          <a:prstGeom prst="rect">
            <a:avLst/>
          </a:prstGeom>
          <a:noFill/>
        </p:spPr>
        <p:txBody>
          <a:bodyPr wrap="none" rtlCol="0">
            <a:spAutoFit/>
          </a:bodyPr>
          <a:lstStyle/>
          <a:p>
            <a:r>
              <a:rPr lang="zh-TW" altLang="en-US" dirty="0" smtClean="0"/>
              <a:t>加</a:t>
            </a:r>
            <a:r>
              <a:rPr lang="en-US" altLang="zh-TW" dirty="0" smtClean="0"/>
              <a:t>MRZ code</a:t>
            </a:r>
            <a:r>
              <a:rPr lang="zh-TW" altLang="en-US" dirty="0" smtClean="0"/>
              <a:t>作背景</a:t>
            </a:r>
            <a:r>
              <a:rPr lang="en-US" altLang="zh-TW" dirty="0" smtClean="0"/>
              <a:t>, </a:t>
            </a:r>
            <a:r>
              <a:rPr lang="zh-TW" altLang="en-US" dirty="0" smtClean="0"/>
              <a:t>加個指紋</a:t>
            </a:r>
            <a:endParaRPr lang="zh-TW" altLang="en-US" dirty="0"/>
          </a:p>
        </p:txBody>
      </p:sp>
      <p:cxnSp>
        <p:nvCxnSpPr>
          <p:cNvPr id="25" name="直線單箭頭接點 24"/>
          <p:cNvCxnSpPr>
            <a:stCxn id="24" idx="1"/>
          </p:cNvCxnSpPr>
          <p:nvPr/>
        </p:nvCxnSpPr>
        <p:spPr>
          <a:xfrm flipH="1" flipV="1">
            <a:off x="5415068" y="3912629"/>
            <a:ext cx="426926" cy="3320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7" descr="C:\Users\heidiwu\Downloads\Fingerprintforcriminologystubs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942060">
            <a:off x="7568660" y="2366100"/>
            <a:ext cx="506750" cy="75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328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2389" y="3705662"/>
            <a:ext cx="2539541" cy="400110"/>
          </a:xfrm>
          <a:prstGeom prst="rect">
            <a:avLst/>
          </a:prstGeom>
        </p:spPr>
        <p:txBody>
          <a:bodyPr wrap="none">
            <a:spAutoFit/>
          </a:bodyPr>
          <a:lstStyle/>
          <a:p>
            <a:r>
              <a:rPr lang="en-US" altLang="zh-TW" sz="2000" b="1" dirty="0" smtClean="0"/>
              <a:t>Exceptional Versatility</a:t>
            </a:r>
            <a:endParaRPr lang="zh-TW" altLang="en-US" sz="2000" dirty="0"/>
          </a:p>
        </p:txBody>
      </p:sp>
      <p:sp>
        <p:nvSpPr>
          <p:cNvPr id="5" name="矩形 4"/>
          <p:cNvSpPr/>
          <p:nvPr/>
        </p:nvSpPr>
        <p:spPr>
          <a:xfrm>
            <a:off x="393298" y="4143799"/>
            <a:ext cx="3183227" cy="1323439"/>
          </a:xfrm>
          <a:prstGeom prst="rect">
            <a:avLst/>
          </a:prstGeom>
        </p:spPr>
        <p:txBody>
          <a:bodyPr wrap="square">
            <a:spAutoFit/>
          </a:bodyPr>
          <a:lstStyle/>
          <a:p>
            <a:r>
              <a:rPr lang="en-US" altLang="zh-TW" sz="1600" dirty="0"/>
              <a:t>Equipped with </a:t>
            </a:r>
            <a:r>
              <a:rPr lang="en-US" altLang="zh-TW" sz="1600" dirty="0" smtClean="0"/>
              <a:t>all the connectivity options and data capturing capabilities you need in one compact </a:t>
            </a:r>
            <a:r>
              <a:rPr lang="en-US" altLang="zh-TW" sz="1600" dirty="0"/>
              <a:t>form </a:t>
            </a:r>
            <a:r>
              <a:rPr lang="en-US" altLang="zh-TW" sz="1600" dirty="0" smtClean="0"/>
              <a:t>factor, PM-311B </a:t>
            </a:r>
            <a:r>
              <a:rPr lang="en-US" altLang="zh-TW" sz="1600" dirty="0"/>
              <a:t>empowers you to do more</a:t>
            </a:r>
            <a:r>
              <a:rPr lang="en-US" altLang="zh-TW" sz="1600" dirty="0" smtClean="0"/>
              <a:t>. </a:t>
            </a:r>
            <a:endParaRPr lang="zh-TW" altLang="en-US" sz="1600" dirty="0"/>
          </a:p>
        </p:txBody>
      </p:sp>
      <p:pic>
        <p:nvPicPr>
          <p:cNvPr id="2" name="Picture 10" descr="http://www.appsbarcode.com/images/composite%20c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3058" y="5599063"/>
            <a:ext cx="1093523" cy="504055"/>
          </a:xfrm>
          <a:prstGeom prst="rect">
            <a:avLst/>
          </a:prstGeom>
          <a:noFill/>
          <a:extLst>
            <a:ext uri="{909E8E84-426E-40DD-AFC4-6F175D3DCCD1}">
              <a14:hiddenFill xmlns:a14="http://schemas.microsoft.com/office/drawing/2010/main">
                <a:solidFill>
                  <a:srgbClr val="FFFFFF"/>
                </a:solidFill>
              </a14:hiddenFill>
            </a:ext>
          </a:extLst>
        </p:spPr>
      </p:pic>
      <p:sp>
        <p:nvSpPr>
          <p:cNvPr id="3" name="文字方塊 2"/>
          <p:cNvSpPr txBox="1"/>
          <p:nvPr/>
        </p:nvSpPr>
        <p:spPr>
          <a:xfrm>
            <a:off x="4199413" y="6248345"/>
            <a:ext cx="1380699" cy="276999"/>
          </a:xfrm>
          <a:prstGeom prst="rect">
            <a:avLst/>
          </a:prstGeom>
          <a:noFill/>
        </p:spPr>
        <p:txBody>
          <a:bodyPr wrap="none" rtlCol="0">
            <a:spAutoFit/>
          </a:bodyPr>
          <a:lstStyle/>
          <a:p>
            <a:r>
              <a:rPr lang="en-US" altLang="zh-TW" sz="1200" dirty="0" smtClean="0"/>
              <a:t>2D Barcode Reader</a:t>
            </a:r>
            <a:endParaRPr lang="zh-TW" altLang="en-US" sz="1200" dirty="0"/>
          </a:p>
        </p:txBody>
      </p:sp>
      <p:pic>
        <p:nvPicPr>
          <p:cNvPr id="1036" name="Picture 12" descr="http://thumb7.shutterstock.com/display_pic_with_logo/2857603/257891831/stock-vector-hand-swiping-a-credit-card-symbol-for-download-vector-icons-for-video-mobile-apps-web-sites-and-25789183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42" t="1277" r="7591" b="43645"/>
          <a:stretch/>
        </p:blipFill>
        <p:spPr bwMode="auto">
          <a:xfrm>
            <a:off x="6216156" y="5463822"/>
            <a:ext cx="989103" cy="783650"/>
          </a:xfrm>
          <a:prstGeom prst="rect">
            <a:avLst/>
          </a:prstGeom>
          <a:noFill/>
          <a:extLst>
            <a:ext uri="{909E8E84-426E-40DD-AFC4-6F175D3DCCD1}">
              <a14:hiddenFill xmlns:a14="http://schemas.microsoft.com/office/drawing/2010/main">
                <a:solidFill>
                  <a:srgbClr val="FFFFFF"/>
                </a:solidFill>
              </a14:hiddenFill>
            </a:ext>
          </a:extLst>
        </p:spPr>
      </p:pic>
      <p:sp>
        <p:nvSpPr>
          <p:cNvPr id="24" name="文字方塊 23"/>
          <p:cNvSpPr txBox="1"/>
          <p:nvPr/>
        </p:nvSpPr>
        <p:spPr>
          <a:xfrm>
            <a:off x="5893114" y="6247472"/>
            <a:ext cx="1684757" cy="276999"/>
          </a:xfrm>
          <a:prstGeom prst="rect">
            <a:avLst/>
          </a:prstGeom>
          <a:noFill/>
        </p:spPr>
        <p:txBody>
          <a:bodyPr wrap="none" rtlCol="0">
            <a:spAutoFit/>
          </a:bodyPr>
          <a:lstStyle/>
          <a:p>
            <a:r>
              <a:rPr lang="en-US" altLang="zh-TW" sz="1200" dirty="0" smtClean="0"/>
              <a:t>Magnetic Stripe Reader </a:t>
            </a:r>
            <a:endParaRPr lang="zh-TW" altLang="en-US" sz="1200" dirty="0"/>
          </a:p>
        </p:txBody>
      </p:sp>
      <p:pic>
        <p:nvPicPr>
          <p:cNvPr id="1044" name="Picture 20" descr="Cameras Icon Set royalty-free stock vector art"/>
          <p:cNvPicPr>
            <a:picLocks noChangeAspect="1" noChangeArrowheads="1"/>
          </p:cNvPicPr>
          <p:nvPr/>
        </p:nvPicPr>
        <p:blipFill rotWithShape="1">
          <a:blip r:embed="rId5">
            <a:extLst>
              <a:ext uri="{28A0092B-C50C-407E-A947-70E740481C1C}">
                <a14:useLocalDpi xmlns:a14="http://schemas.microsoft.com/office/drawing/2010/main" val="0"/>
              </a:ext>
            </a:extLst>
          </a:blip>
          <a:srcRect l="17788" t="9549" r="64424" b="71539"/>
          <a:stretch/>
        </p:blipFill>
        <p:spPr bwMode="auto">
          <a:xfrm>
            <a:off x="4201002" y="4247363"/>
            <a:ext cx="942027" cy="646707"/>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http://support.sonymobile.com/common/assets/userguide/c6602/ICN-SONY-CAMERA-QUICK-SETTINGS-FLASH-AUTO.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1002" y="4247363"/>
            <a:ext cx="350205" cy="336197"/>
          </a:xfrm>
          <a:prstGeom prst="rect">
            <a:avLst/>
          </a:prstGeom>
          <a:noFill/>
          <a:extLst>
            <a:ext uri="{909E8E84-426E-40DD-AFC4-6F175D3DCCD1}">
              <a14:hiddenFill xmlns:a14="http://schemas.microsoft.com/office/drawing/2010/main">
                <a:solidFill>
                  <a:srgbClr val="FFFFFF"/>
                </a:solidFill>
              </a14:hiddenFill>
            </a:ext>
          </a:extLst>
        </p:spPr>
      </p:pic>
      <p:sp>
        <p:nvSpPr>
          <p:cNvPr id="31" name="文字方塊 30"/>
          <p:cNvSpPr txBox="1"/>
          <p:nvPr/>
        </p:nvSpPr>
        <p:spPr>
          <a:xfrm>
            <a:off x="4211960" y="4902897"/>
            <a:ext cx="989438" cy="276999"/>
          </a:xfrm>
          <a:prstGeom prst="rect">
            <a:avLst/>
          </a:prstGeom>
          <a:noFill/>
        </p:spPr>
        <p:txBody>
          <a:bodyPr wrap="none" rtlCol="0">
            <a:spAutoFit/>
          </a:bodyPr>
          <a:lstStyle/>
          <a:p>
            <a:r>
              <a:rPr lang="en-US" altLang="zh-TW" sz="1200" dirty="0" smtClean="0"/>
              <a:t>8MP Camera</a:t>
            </a:r>
            <a:endParaRPr lang="zh-TW" altLang="en-US" sz="1200" dirty="0"/>
          </a:p>
        </p:txBody>
      </p:sp>
      <p:pic>
        <p:nvPicPr>
          <p:cNvPr id="1048" name="Picture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16157" y="4146786"/>
            <a:ext cx="993322" cy="75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6433250" y="4352254"/>
            <a:ext cx="576064" cy="368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32" name="Picture 8" descr="http://thumb1.shutterstock.com/display_pic_with_logo/3338918/317745290/stock-photo-nfc-technolgy-icon-set-flat-series-317745290.jpg"/>
          <p:cNvPicPr>
            <a:picLocks noChangeAspect="1" noChangeArrowheads="1"/>
          </p:cNvPicPr>
          <p:nvPr/>
        </p:nvPicPr>
        <p:blipFill rotWithShape="1">
          <a:blip r:embed="rId9">
            <a:extLst>
              <a:ext uri="{28A0092B-C50C-407E-A947-70E740481C1C}">
                <a14:useLocalDpi xmlns:a14="http://schemas.microsoft.com/office/drawing/2010/main" val="0"/>
              </a:ext>
            </a:extLst>
          </a:blip>
          <a:srcRect l="12015" t="17118" r="75970" b="78152"/>
          <a:stretch/>
        </p:blipFill>
        <p:spPr bwMode="auto">
          <a:xfrm>
            <a:off x="6433250" y="4430792"/>
            <a:ext cx="515000" cy="21176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www.xda-developers.com/wp-content/uploads/2012/06/NFC.gif?139d23"/>
          <p:cNvPicPr>
            <a:picLocks noChangeAspect="1" noChangeArrowheads="1"/>
          </p:cNvPicPr>
          <p:nvPr/>
        </p:nvPicPr>
        <p:blipFill rotWithShape="1">
          <a:blip r:embed="rId10">
            <a:extLst>
              <a:ext uri="{28A0092B-C50C-407E-A947-70E740481C1C}">
                <a14:useLocalDpi xmlns:a14="http://schemas.microsoft.com/office/drawing/2010/main" val="0"/>
              </a:ext>
            </a:extLst>
          </a:blip>
          <a:srcRect l="76626" t="35477" r="5690" b="36028"/>
          <a:stretch/>
        </p:blipFill>
        <p:spPr bwMode="auto">
          <a:xfrm>
            <a:off x="7113737" y="4297907"/>
            <a:ext cx="327625" cy="477534"/>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5737276" y="4906464"/>
            <a:ext cx="1847493" cy="276999"/>
          </a:xfrm>
          <a:prstGeom prst="rect">
            <a:avLst/>
          </a:prstGeom>
        </p:spPr>
        <p:txBody>
          <a:bodyPr wrap="none">
            <a:spAutoFit/>
          </a:bodyPr>
          <a:lstStyle/>
          <a:p>
            <a:r>
              <a:rPr lang="en-US" altLang="zh-TW" sz="1200" dirty="0"/>
              <a:t>Near Field Communication</a:t>
            </a:r>
            <a:endParaRPr lang="zh-TW" altLang="en-US" sz="1200" dirty="0"/>
          </a:p>
        </p:txBody>
      </p:sp>
      <p:sp>
        <p:nvSpPr>
          <p:cNvPr id="36" name="矩形 35"/>
          <p:cNvSpPr/>
          <p:nvPr/>
        </p:nvSpPr>
        <p:spPr>
          <a:xfrm>
            <a:off x="232113" y="620688"/>
            <a:ext cx="4681263" cy="2554545"/>
          </a:xfrm>
          <a:prstGeom prst="rect">
            <a:avLst/>
          </a:prstGeom>
        </p:spPr>
        <p:txBody>
          <a:bodyPr wrap="square">
            <a:spAutoFit/>
          </a:bodyPr>
          <a:lstStyle/>
          <a:p>
            <a:r>
              <a:rPr lang="en-US" altLang="zh-TW" sz="1600" dirty="0"/>
              <a:t>Beside the encrypted SSD with FIPS 140-2 certification, we also offer a customized one button push function to quickly erase SSD data during emergencies </a:t>
            </a:r>
            <a:r>
              <a:rPr lang="en-US" altLang="zh-TW" sz="1600" dirty="0" smtClean="0"/>
              <a:t>by </a:t>
            </a:r>
            <a:r>
              <a:rPr lang="en-US" altLang="zh-TW" sz="1600" dirty="0"/>
              <a:t>leveraging Phoenix's </a:t>
            </a:r>
            <a:r>
              <a:rPr lang="en-US" altLang="zh-TW" sz="1600" dirty="0" err="1"/>
              <a:t>SecureWipe</a:t>
            </a:r>
            <a:r>
              <a:rPr lang="en-US" altLang="zh-TW" sz="1600" dirty="0"/>
              <a:t> technology and implementing a number of global standard algorithms</a:t>
            </a:r>
            <a:r>
              <a:rPr lang="en-US" altLang="zh-TW" sz="1600" dirty="0" smtClean="0"/>
              <a:t>.</a:t>
            </a:r>
          </a:p>
          <a:p>
            <a:endParaRPr lang="zh-TW" altLang="zh-TW" sz="1600" dirty="0"/>
          </a:p>
          <a:p>
            <a:r>
              <a:rPr lang="en-US" altLang="zh-TW" sz="1600" dirty="0"/>
              <a:t>PM-311B is also equipped with Janus USB Ignition Key, which is the only security solution in the market that combines BIOS, Cloud services and physical USB Key all working together to authenticate users.</a:t>
            </a:r>
            <a:endParaRPr lang="zh-TW" altLang="zh-TW" sz="1600" dirty="0"/>
          </a:p>
        </p:txBody>
      </p:sp>
      <p:sp>
        <p:nvSpPr>
          <p:cNvPr id="37" name="矩形 36"/>
          <p:cNvSpPr/>
          <p:nvPr/>
        </p:nvSpPr>
        <p:spPr>
          <a:xfrm>
            <a:off x="232113" y="96252"/>
            <a:ext cx="3359318" cy="400110"/>
          </a:xfrm>
          <a:prstGeom prst="rect">
            <a:avLst/>
          </a:prstGeom>
        </p:spPr>
        <p:txBody>
          <a:bodyPr wrap="none">
            <a:spAutoFit/>
          </a:bodyPr>
          <a:lstStyle/>
          <a:p>
            <a:r>
              <a:rPr lang="en-US" altLang="zh-TW" sz="2000" b="1" dirty="0"/>
              <a:t>Enhanced Security Perimeters</a:t>
            </a:r>
            <a:endParaRPr lang="zh-TW" altLang="en-US" sz="2000" b="1" dirty="0"/>
          </a:p>
        </p:txBody>
      </p:sp>
      <p:pic>
        <p:nvPicPr>
          <p:cNvPr id="38" name="圖片 3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50122" y="826882"/>
            <a:ext cx="1513306" cy="1359691"/>
          </a:xfrm>
          <a:prstGeom prst="rect">
            <a:avLst/>
          </a:prstGeom>
        </p:spPr>
      </p:pic>
      <p:sp>
        <p:nvSpPr>
          <p:cNvPr id="13" name="矩形 12"/>
          <p:cNvSpPr/>
          <p:nvPr/>
        </p:nvSpPr>
        <p:spPr>
          <a:xfrm>
            <a:off x="4706679" y="2276872"/>
            <a:ext cx="2200192" cy="646331"/>
          </a:xfrm>
          <a:prstGeom prst="rect">
            <a:avLst/>
          </a:prstGeom>
        </p:spPr>
        <p:txBody>
          <a:bodyPr wrap="square">
            <a:spAutoFit/>
          </a:bodyPr>
          <a:lstStyle/>
          <a:p>
            <a:r>
              <a:rPr lang="zh-TW" altLang="en-US" sz="1200" dirty="0" smtClean="0"/>
              <a:t>產品上加鎖或鑰匙或盾牌</a:t>
            </a:r>
            <a:r>
              <a:rPr lang="en-US" altLang="zh-TW" sz="1200" dirty="0" smtClean="0"/>
              <a:t>, </a:t>
            </a:r>
            <a:r>
              <a:rPr lang="zh-TW" altLang="en-US" sz="1200" dirty="0" smtClean="0"/>
              <a:t>來抵擋惡意攻擊</a:t>
            </a:r>
            <a:r>
              <a:rPr lang="en-US" altLang="zh-TW" sz="1200" dirty="0" smtClean="0"/>
              <a:t>, </a:t>
            </a:r>
            <a:r>
              <a:rPr lang="zh-TW" altLang="en-US" sz="1200" dirty="0" smtClean="0"/>
              <a:t>顯示我對於產品提供加強的防護網</a:t>
            </a:r>
            <a:endParaRPr lang="zh-TW" altLang="en-US" sz="1200" dirty="0"/>
          </a:p>
        </p:txBody>
      </p:sp>
      <p:sp>
        <p:nvSpPr>
          <p:cNvPr id="8" name="矩形 7"/>
          <p:cNvSpPr/>
          <p:nvPr/>
        </p:nvSpPr>
        <p:spPr>
          <a:xfrm>
            <a:off x="6710707" y="1124744"/>
            <a:ext cx="2286000" cy="1061829"/>
          </a:xfrm>
          <a:prstGeom prst="rect">
            <a:avLst/>
          </a:prstGeom>
        </p:spPr>
        <p:txBody>
          <a:bodyPr wrap="square">
            <a:spAutoFit/>
          </a:bodyPr>
          <a:lstStyle/>
          <a:p>
            <a:r>
              <a:rPr lang="en-US" altLang="zh-TW" sz="900" dirty="0"/>
              <a:t>https://www.google.com.tw/</a:t>
            </a:r>
            <a:r>
              <a:rPr lang="en-US" altLang="zh-TW" sz="900" dirty="0" err="1"/>
              <a:t>search?hl</a:t>
            </a:r>
            <a:r>
              <a:rPr lang="en-US" altLang="zh-TW" sz="900" dirty="0"/>
              <a:t>=</a:t>
            </a:r>
            <a:r>
              <a:rPr lang="en-US" altLang="zh-TW" sz="900" dirty="0" err="1"/>
              <a:t>zh-TW&amp;site</a:t>
            </a:r>
            <a:r>
              <a:rPr lang="en-US" altLang="zh-TW" sz="900" dirty="0"/>
              <a:t>=</a:t>
            </a:r>
            <a:r>
              <a:rPr lang="en-US" altLang="zh-TW" sz="900" dirty="0" err="1"/>
              <a:t>imghp&amp;tbm</a:t>
            </a:r>
            <a:r>
              <a:rPr lang="en-US" altLang="zh-TW" sz="900" dirty="0"/>
              <a:t>=</a:t>
            </a:r>
            <a:r>
              <a:rPr lang="en-US" altLang="zh-TW" sz="900" dirty="0" err="1"/>
              <a:t>isch&amp;source</a:t>
            </a:r>
            <a:r>
              <a:rPr lang="en-US" altLang="zh-TW" sz="900" dirty="0"/>
              <a:t>=</a:t>
            </a:r>
            <a:r>
              <a:rPr lang="en-US" altLang="zh-TW" sz="900" dirty="0" err="1"/>
              <a:t>hp&amp;biw</a:t>
            </a:r>
            <a:r>
              <a:rPr lang="en-US" altLang="zh-TW" sz="900" dirty="0"/>
              <a:t>=1419&amp;bih=702&amp;q=computer%2C+security&amp;oq=computer%2C+security&amp;gs_l=img.3..0i19l10.62274.68303.0.68829.23.21.2.0.0.0.98.1485.21.21.0....0...1ac.1.64.img..0.23.1503.9LqaBVv3P4Y</a:t>
            </a:r>
            <a:endParaRPr lang="zh-TW" altLang="en-US" sz="900" dirty="0"/>
          </a:p>
        </p:txBody>
      </p:sp>
      <p:sp>
        <p:nvSpPr>
          <p:cNvPr id="21" name="矩形 20"/>
          <p:cNvSpPr/>
          <p:nvPr/>
        </p:nvSpPr>
        <p:spPr>
          <a:xfrm>
            <a:off x="6766142" y="729965"/>
            <a:ext cx="2200192" cy="276999"/>
          </a:xfrm>
          <a:prstGeom prst="rect">
            <a:avLst/>
          </a:prstGeom>
        </p:spPr>
        <p:txBody>
          <a:bodyPr wrap="square">
            <a:spAutoFit/>
          </a:bodyPr>
          <a:lstStyle/>
          <a:p>
            <a:r>
              <a:rPr lang="zh-TW" altLang="en-US" sz="1200" dirty="0" smtClean="0"/>
              <a:t>網路找的參考概念</a:t>
            </a:r>
            <a:endParaRPr lang="zh-TW" altLang="en-US" sz="1200" dirty="0"/>
          </a:p>
        </p:txBody>
      </p:sp>
    </p:spTree>
    <p:extLst>
      <p:ext uri="{BB962C8B-B14F-4D97-AF65-F5344CB8AC3E}">
        <p14:creationId xmlns:p14="http://schemas.microsoft.com/office/powerpoint/2010/main" val="7717717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ounded Rectangle 13"/>
          <p:cNvSpPr/>
          <p:nvPr/>
        </p:nvSpPr>
        <p:spPr>
          <a:xfrm>
            <a:off x="2833506" y="1628801"/>
            <a:ext cx="3966354" cy="1256436"/>
          </a:xfrm>
          <a:prstGeom prst="roundRect">
            <a:avLst>
              <a:gd name="adj" fmla="val 7930"/>
            </a:avLst>
          </a:prstGeom>
          <a:solidFill>
            <a:schemeClr val="bg2">
              <a:lumMod val="50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15"/>
          <p:cNvSpPr/>
          <p:nvPr/>
        </p:nvSpPr>
        <p:spPr>
          <a:xfrm>
            <a:off x="1979712" y="2748569"/>
            <a:ext cx="1904577" cy="1990331"/>
          </a:xfrm>
          <a:prstGeom prst="roundRect">
            <a:avLst>
              <a:gd name="adj" fmla="val 10313"/>
            </a:avLst>
          </a:prstGeom>
          <a:solidFill>
            <a:schemeClr val="accent2">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16"/>
          <p:cNvSpPr/>
          <p:nvPr/>
        </p:nvSpPr>
        <p:spPr>
          <a:xfrm>
            <a:off x="3062678" y="4624415"/>
            <a:ext cx="3967200" cy="1396873"/>
          </a:xfrm>
          <a:prstGeom prst="roundRect">
            <a:avLst>
              <a:gd name="adj" fmla="val 7930"/>
            </a:avLst>
          </a:prstGeom>
          <a:solidFill>
            <a:schemeClr val="accent5">
              <a:lumMod val="75000"/>
            </a:schemeClr>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56"/>
          <p:cNvCxnSpPr/>
          <p:nvPr/>
        </p:nvCxnSpPr>
        <p:spPr>
          <a:xfrm>
            <a:off x="6804248" y="2276872"/>
            <a:ext cx="720000"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68" name="Group 66"/>
          <p:cNvGrpSpPr>
            <a:grpSpLocks noChangeAspect="1"/>
          </p:cNvGrpSpPr>
          <p:nvPr/>
        </p:nvGrpSpPr>
        <p:grpSpPr>
          <a:xfrm>
            <a:off x="7666366" y="4693368"/>
            <a:ext cx="1114203" cy="1114203"/>
            <a:chOff x="4065398" y="1755320"/>
            <a:chExt cx="1034756" cy="1034756"/>
          </a:xfrm>
        </p:grpSpPr>
        <p:sp>
          <p:nvSpPr>
            <p:cNvPr id="71" name="Oval 67"/>
            <p:cNvSpPr/>
            <p:nvPr/>
          </p:nvSpPr>
          <p:spPr>
            <a:xfrm>
              <a:off x="4065398" y="1755320"/>
              <a:ext cx="1034756" cy="1034756"/>
            </a:xfrm>
            <a:prstGeom prst="ellipse">
              <a:avLst/>
            </a:prstGeom>
            <a:solidFill>
              <a:srgbClr val="DADFE1"/>
            </a:solidFill>
            <a:ln>
              <a:noFill/>
            </a:ln>
            <a:effectLst>
              <a:outerShdw blurRad="25400" dist="38100" dir="2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68"/>
            <p:cNvGrpSpPr>
              <a:grpSpLocks noChangeAspect="1"/>
            </p:cNvGrpSpPr>
            <p:nvPr/>
          </p:nvGrpSpPr>
          <p:grpSpPr>
            <a:xfrm>
              <a:off x="4323169" y="1851681"/>
              <a:ext cx="497663" cy="502920"/>
              <a:chOff x="7726363" y="2973388"/>
              <a:chExt cx="901700" cy="911225"/>
            </a:xfrm>
            <a:solidFill>
              <a:schemeClr val="bg1"/>
            </a:solidFill>
            <a:effectLst>
              <a:outerShdw blurRad="25400" dist="38100" dir="2400000" algn="ctr" rotWithShape="0">
                <a:srgbClr val="000000">
                  <a:alpha val="10000"/>
                </a:srgbClr>
              </a:outerShdw>
            </a:effectLst>
          </p:grpSpPr>
          <p:sp>
            <p:nvSpPr>
              <p:cNvPr id="73" name="Freeform 5"/>
              <p:cNvSpPr>
                <a:spLocks noEditPoints="1"/>
              </p:cNvSpPr>
              <p:nvPr/>
            </p:nvSpPr>
            <p:spPr bwMode="auto">
              <a:xfrm>
                <a:off x="7726363" y="2973388"/>
                <a:ext cx="901700" cy="911225"/>
              </a:xfrm>
              <a:custGeom>
                <a:avLst/>
                <a:gdLst>
                  <a:gd name="T0" fmla="*/ 211 w 240"/>
                  <a:gd name="T1" fmla="*/ 169 h 240"/>
                  <a:gd name="T2" fmla="*/ 156 w 240"/>
                  <a:gd name="T3" fmla="*/ 152 h 240"/>
                  <a:gd name="T4" fmla="*/ 174 w 240"/>
                  <a:gd name="T5" fmla="*/ 118 h 240"/>
                  <a:gd name="T6" fmla="*/ 186 w 240"/>
                  <a:gd name="T7" fmla="*/ 100 h 240"/>
                  <a:gd name="T8" fmla="*/ 184 w 240"/>
                  <a:gd name="T9" fmla="*/ 91 h 240"/>
                  <a:gd name="T10" fmla="*/ 190 w 240"/>
                  <a:gd name="T11" fmla="*/ 55 h 240"/>
                  <a:gd name="T12" fmla="*/ 177 w 240"/>
                  <a:gd name="T13" fmla="*/ 20 h 240"/>
                  <a:gd name="T14" fmla="*/ 120 w 240"/>
                  <a:gd name="T15" fmla="*/ 0 h 240"/>
                  <a:gd name="T16" fmla="*/ 63 w 240"/>
                  <a:gd name="T17" fmla="*/ 20 h 240"/>
                  <a:gd name="T18" fmla="*/ 50 w 240"/>
                  <a:gd name="T19" fmla="*/ 55 h 240"/>
                  <a:gd name="T20" fmla="*/ 56 w 240"/>
                  <a:gd name="T21" fmla="*/ 91 h 240"/>
                  <a:gd name="T22" fmla="*/ 54 w 240"/>
                  <a:gd name="T23" fmla="*/ 100 h 240"/>
                  <a:gd name="T24" fmla="*/ 66 w 240"/>
                  <a:gd name="T25" fmla="*/ 118 h 240"/>
                  <a:gd name="T26" fmla="*/ 84 w 240"/>
                  <a:gd name="T27" fmla="*/ 153 h 240"/>
                  <a:gd name="T28" fmla="*/ 29 w 240"/>
                  <a:gd name="T29" fmla="*/ 169 h 240"/>
                  <a:gd name="T30" fmla="*/ 0 w 240"/>
                  <a:gd name="T31" fmla="*/ 212 h 240"/>
                  <a:gd name="T32" fmla="*/ 0 w 240"/>
                  <a:gd name="T33" fmla="*/ 240 h 240"/>
                  <a:gd name="T34" fmla="*/ 240 w 240"/>
                  <a:gd name="T35" fmla="*/ 240 h 240"/>
                  <a:gd name="T36" fmla="*/ 240 w 240"/>
                  <a:gd name="T37" fmla="*/ 212 h 240"/>
                  <a:gd name="T38" fmla="*/ 211 w 240"/>
                  <a:gd name="T39" fmla="*/ 169 h 240"/>
                  <a:gd name="T40" fmla="*/ 120 w 240"/>
                  <a:gd name="T41" fmla="*/ 161 h 240"/>
                  <a:gd name="T42" fmla="*/ 74 w 240"/>
                  <a:gd name="T43" fmla="*/ 115 h 240"/>
                  <a:gd name="T44" fmla="*/ 70 w 240"/>
                  <a:gd name="T45" fmla="*/ 111 h 240"/>
                  <a:gd name="T46" fmla="*/ 62 w 240"/>
                  <a:gd name="T47" fmla="*/ 100 h 240"/>
                  <a:gd name="T48" fmla="*/ 70 w 240"/>
                  <a:gd name="T49" fmla="*/ 89 h 240"/>
                  <a:gd name="T50" fmla="*/ 73 w 240"/>
                  <a:gd name="T51" fmla="*/ 85 h 240"/>
                  <a:gd name="T52" fmla="*/ 78 w 240"/>
                  <a:gd name="T53" fmla="*/ 63 h 240"/>
                  <a:gd name="T54" fmla="*/ 120 w 240"/>
                  <a:gd name="T55" fmla="*/ 46 h 240"/>
                  <a:gd name="T56" fmla="*/ 162 w 240"/>
                  <a:gd name="T57" fmla="*/ 63 h 240"/>
                  <a:gd name="T58" fmla="*/ 167 w 240"/>
                  <a:gd name="T59" fmla="*/ 85 h 240"/>
                  <a:gd name="T60" fmla="*/ 170 w 240"/>
                  <a:gd name="T61" fmla="*/ 89 h 240"/>
                  <a:gd name="T62" fmla="*/ 178 w 240"/>
                  <a:gd name="T63" fmla="*/ 100 h 240"/>
                  <a:gd name="T64" fmla="*/ 170 w 240"/>
                  <a:gd name="T65" fmla="*/ 111 h 240"/>
                  <a:gd name="T66" fmla="*/ 166 w 240"/>
                  <a:gd name="T67" fmla="*/ 115 h 240"/>
                  <a:gd name="T68" fmla="*/ 120 w 240"/>
                  <a:gd name="T69" fmla="*/ 16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0" h="240">
                    <a:moveTo>
                      <a:pt x="211" y="169"/>
                    </a:moveTo>
                    <a:cubicBezTo>
                      <a:pt x="156" y="152"/>
                      <a:pt x="156" y="152"/>
                      <a:pt x="156" y="152"/>
                    </a:cubicBezTo>
                    <a:cubicBezTo>
                      <a:pt x="165" y="144"/>
                      <a:pt x="173" y="132"/>
                      <a:pt x="174" y="118"/>
                    </a:cubicBezTo>
                    <a:cubicBezTo>
                      <a:pt x="182" y="116"/>
                      <a:pt x="186" y="108"/>
                      <a:pt x="186" y="100"/>
                    </a:cubicBezTo>
                    <a:cubicBezTo>
                      <a:pt x="186" y="97"/>
                      <a:pt x="185" y="94"/>
                      <a:pt x="184" y="91"/>
                    </a:cubicBezTo>
                    <a:cubicBezTo>
                      <a:pt x="190" y="55"/>
                      <a:pt x="190" y="55"/>
                      <a:pt x="190" y="55"/>
                    </a:cubicBezTo>
                    <a:cubicBezTo>
                      <a:pt x="190" y="54"/>
                      <a:pt x="191" y="35"/>
                      <a:pt x="177" y="20"/>
                    </a:cubicBezTo>
                    <a:cubicBezTo>
                      <a:pt x="165" y="7"/>
                      <a:pt x="146" y="0"/>
                      <a:pt x="120" y="0"/>
                    </a:cubicBezTo>
                    <a:cubicBezTo>
                      <a:pt x="94" y="0"/>
                      <a:pt x="75" y="7"/>
                      <a:pt x="63" y="20"/>
                    </a:cubicBezTo>
                    <a:cubicBezTo>
                      <a:pt x="49" y="35"/>
                      <a:pt x="50" y="54"/>
                      <a:pt x="50" y="55"/>
                    </a:cubicBezTo>
                    <a:cubicBezTo>
                      <a:pt x="56" y="91"/>
                      <a:pt x="56" y="91"/>
                      <a:pt x="56" y="91"/>
                    </a:cubicBezTo>
                    <a:cubicBezTo>
                      <a:pt x="55" y="94"/>
                      <a:pt x="54" y="97"/>
                      <a:pt x="54" y="100"/>
                    </a:cubicBezTo>
                    <a:cubicBezTo>
                      <a:pt x="54" y="108"/>
                      <a:pt x="58" y="116"/>
                      <a:pt x="66" y="118"/>
                    </a:cubicBezTo>
                    <a:cubicBezTo>
                      <a:pt x="67" y="132"/>
                      <a:pt x="75" y="144"/>
                      <a:pt x="84" y="153"/>
                    </a:cubicBezTo>
                    <a:cubicBezTo>
                      <a:pt x="29" y="169"/>
                      <a:pt x="29" y="169"/>
                      <a:pt x="29" y="169"/>
                    </a:cubicBezTo>
                    <a:cubicBezTo>
                      <a:pt x="12" y="176"/>
                      <a:pt x="0" y="193"/>
                      <a:pt x="0" y="212"/>
                    </a:cubicBezTo>
                    <a:cubicBezTo>
                      <a:pt x="0" y="240"/>
                      <a:pt x="0" y="240"/>
                      <a:pt x="0" y="240"/>
                    </a:cubicBezTo>
                    <a:cubicBezTo>
                      <a:pt x="240" y="240"/>
                      <a:pt x="240" y="240"/>
                      <a:pt x="240" y="240"/>
                    </a:cubicBezTo>
                    <a:cubicBezTo>
                      <a:pt x="240" y="212"/>
                      <a:pt x="240" y="212"/>
                      <a:pt x="240" y="212"/>
                    </a:cubicBezTo>
                    <a:cubicBezTo>
                      <a:pt x="240" y="193"/>
                      <a:pt x="228" y="176"/>
                      <a:pt x="211" y="169"/>
                    </a:cubicBezTo>
                    <a:close/>
                    <a:moveTo>
                      <a:pt x="120" y="161"/>
                    </a:moveTo>
                    <a:cubicBezTo>
                      <a:pt x="107" y="161"/>
                      <a:pt x="74" y="143"/>
                      <a:pt x="74" y="115"/>
                    </a:cubicBezTo>
                    <a:cubicBezTo>
                      <a:pt x="74" y="113"/>
                      <a:pt x="72" y="111"/>
                      <a:pt x="70" y="111"/>
                    </a:cubicBezTo>
                    <a:cubicBezTo>
                      <a:pt x="64" y="111"/>
                      <a:pt x="62" y="104"/>
                      <a:pt x="62" y="100"/>
                    </a:cubicBezTo>
                    <a:cubicBezTo>
                      <a:pt x="62" y="96"/>
                      <a:pt x="64" y="89"/>
                      <a:pt x="70" y="89"/>
                    </a:cubicBezTo>
                    <a:cubicBezTo>
                      <a:pt x="71" y="89"/>
                      <a:pt x="73" y="87"/>
                      <a:pt x="73" y="85"/>
                    </a:cubicBezTo>
                    <a:cubicBezTo>
                      <a:pt x="78" y="63"/>
                      <a:pt x="78" y="63"/>
                      <a:pt x="78" y="63"/>
                    </a:cubicBezTo>
                    <a:cubicBezTo>
                      <a:pt x="108" y="63"/>
                      <a:pt x="116" y="53"/>
                      <a:pt x="120" y="46"/>
                    </a:cubicBezTo>
                    <a:cubicBezTo>
                      <a:pt x="124" y="53"/>
                      <a:pt x="132" y="63"/>
                      <a:pt x="162" y="63"/>
                    </a:cubicBezTo>
                    <a:cubicBezTo>
                      <a:pt x="167" y="85"/>
                      <a:pt x="167" y="85"/>
                      <a:pt x="167" y="85"/>
                    </a:cubicBezTo>
                    <a:cubicBezTo>
                      <a:pt x="167" y="87"/>
                      <a:pt x="169" y="89"/>
                      <a:pt x="170" y="89"/>
                    </a:cubicBezTo>
                    <a:cubicBezTo>
                      <a:pt x="176" y="89"/>
                      <a:pt x="178" y="96"/>
                      <a:pt x="178" y="100"/>
                    </a:cubicBezTo>
                    <a:cubicBezTo>
                      <a:pt x="178" y="104"/>
                      <a:pt x="176" y="111"/>
                      <a:pt x="170" y="111"/>
                    </a:cubicBezTo>
                    <a:cubicBezTo>
                      <a:pt x="168" y="111"/>
                      <a:pt x="166" y="113"/>
                      <a:pt x="166" y="115"/>
                    </a:cubicBezTo>
                    <a:cubicBezTo>
                      <a:pt x="166" y="143"/>
                      <a:pt x="133" y="161"/>
                      <a:pt x="120" y="1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
              <p:cNvSpPr>
                <a:spLocks/>
              </p:cNvSpPr>
              <p:nvPr/>
            </p:nvSpPr>
            <p:spPr bwMode="auto">
              <a:xfrm>
                <a:off x="8050213" y="3300413"/>
                <a:ext cx="104775" cy="49213"/>
              </a:xfrm>
              <a:custGeom>
                <a:avLst/>
                <a:gdLst>
                  <a:gd name="T0" fmla="*/ 15 w 28"/>
                  <a:gd name="T1" fmla="*/ 0 h 13"/>
                  <a:gd name="T2" fmla="*/ 14 w 28"/>
                  <a:gd name="T3" fmla="*/ 0 h 13"/>
                  <a:gd name="T4" fmla="*/ 13 w 28"/>
                  <a:gd name="T5" fmla="*/ 0 h 13"/>
                  <a:gd name="T6" fmla="*/ 2 w 28"/>
                  <a:gd name="T7" fmla="*/ 2 h 13"/>
                  <a:gd name="T8" fmla="*/ 0 w 28"/>
                  <a:gd name="T9" fmla="*/ 9 h 13"/>
                  <a:gd name="T10" fmla="*/ 4 w 28"/>
                  <a:gd name="T11" fmla="*/ 13 h 13"/>
                  <a:gd name="T12" fmla="*/ 8 w 28"/>
                  <a:gd name="T13" fmla="*/ 9 h 13"/>
                  <a:gd name="T14" fmla="*/ 8 w 28"/>
                  <a:gd name="T15" fmla="*/ 8 h 13"/>
                  <a:gd name="T16" fmla="*/ 12 w 28"/>
                  <a:gd name="T17" fmla="*/ 8 h 13"/>
                  <a:gd name="T18" fmla="*/ 14 w 28"/>
                  <a:gd name="T19" fmla="*/ 8 h 13"/>
                  <a:gd name="T20" fmla="*/ 15 w 28"/>
                  <a:gd name="T21" fmla="*/ 8 h 13"/>
                  <a:gd name="T22" fmla="*/ 20 w 28"/>
                  <a:gd name="T23" fmla="*/ 8 h 13"/>
                  <a:gd name="T24" fmla="*/ 20 w 28"/>
                  <a:gd name="T25" fmla="*/ 9 h 13"/>
                  <a:gd name="T26" fmla="*/ 24 w 28"/>
                  <a:gd name="T27" fmla="*/ 13 h 13"/>
                  <a:gd name="T28" fmla="*/ 28 w 28"/>
                  <a:gd name="T29" fmla="*/ 9 h 13"/>
                  <a:gd name="T30" fmla="*/ 26 w 28"/>
                  <a:gd name="T31" fmla="*/ 2 h 13"/>
                  <a:gd name="T32" fmla="*/ 15 w 28"/>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3">
                    <a:moveTo>
                      <a:pt x="15" y="0"/>
                    </a:moveTo>
                    <a:cubicBezTo>
                      <a:pt x="14" y="0"/>
                      <a:pt x="14" y="0"/>
                      <a:pt x="14" y="0"/>
                    </a:cubicBezTo>
                    <a:cubicBezTo>
                      <a:pt x="13" y="0"/>
                      <a:pt x="13" y="0"/>
                      <a:pt x="13" y="0"/>
                    </a:cubicBezTo>
                    <a:cubicBezTo>
                      <a:pt x="9" y="0"/>
                      <a:pt x="5" y="0"/>
                      <a:pt x="2" y="2"/>
                    </a:cubicBezTo>
                    <a:cubicBezTo>
                      <a:pt x="1" y="4"/>
                      <a:pt x="0" y="6"/>
                      <a:pt x="0" y="9"/>
                    </a:cubicBezTo>
                    <a:cubicBezTo>
                      <a:pt x="0" y="11"/>
                      <a:pt x="2" y="13"/>
                      <a:pt x="4" y="13"/>
                    </a:cubicBezTo>
                    <a:cubicBezTo>
                      <a:pt x="6" y="13"/>
                      <a:pt x="8" y="11"/>
                      <a:pt x="8" y="9"/>
                    </a:cubicBezTo>
                    <a:cubicBezTo>
                      <a:pt x="8" y="8"/>
                      <a:pt x="8" y="8"/>
                      <a:pt x="8" y="8"/>
                    </a:cubicBezTo>
                    <a:cubicBezTo>
                      <a:pt x="9" y="8"/>
                      <a:pt x="11" y="8"/>
                      <a:pt x="12" y="8"/>
                    </a:cubicBezTo>
                    <a:cubicBezTo>
                      <a:pt x="14" y="8"/>
                      <a:pt x="14" y="8"/>
                      <a:pt x="14" y="8"/>
                    </a:cubicBezTo>
                    <a:cubicBezTo>
                      <a:pt x="15" y="8"/>
                      <a:pt x="15" y="8"/>
                      <a:pt x="15" y="8"/>
                    </a:cubicBezTo>
                    <a:cubicBezTo>
                      <a:pt x="17" y="8"/>
                      <a:pt x="19" y="8"/>
                      <a:pt x="20" y="8"/>
                    </a:cubicBezTo>
                    <a:cubicBezTo>
                      <a:pt x="20" y="8"/>
                      <a:pt x="20" y="8"/>
                      <a:pt x="20" y="9"/>
                    </a:cubicBezTo>
                    <a:cubicBezTo>
                      <a:pt x="20" y="11"/>
                      <a:pt x="22" y="13"/>
                      <a:pt x="24" y="13"/>
                    </a:cubicBezTo>
                    <a:cubicBezTo>
                      <a:pt x="26" y="13"/>
                      <a:pt x="28" y="11"/>
                      <a:pt x="28" y="9"/>
                    </a:cubicBezTo>
                    <a:cubicBezTo>
                      <a:pt x="28" y="6"/>
                      <a:pt x="27" y="4"/>
                      <a:pt x="26" y="2"/>
                    </a:cubicBezTo>
                    <a:cubicBezTo>
                      <a:pt x="23" y="0"/>
                      <a:pt x="19"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
              <p:cNvSpPr>
                <a:spLocks/>
              </p:cNvSpPr>
              <p:nvPr/>
            </p:nvSpPr>
            <p:spPr bwMode="auto">
              <a:xfrm>
                <a:off x="8199438" y="3300413"/>
                <a:ext cx="106363" cy="49213"/>
              </a:xfrm>
              <a:custGeom>
                <a:avLst/>
                <a:gdLst>
                  <a:gd name="T0" fmla="*/ 15 w 28"/>
                  <a:gd name="T1" fmla="*/ 0 h 13"/>
                  <a:gd name="T2" fmla="*/ 14 w 28"/>
                  <a:gd name="T3" fmla="*/ 0 h 13"/>
                  <a:gd name="T4" fmla="*/ 13 w 28"/>
                  <a:gd name="T5" fmla="*/ 0 h 13"/>
                  <a:gd name="T6" fmla="*/ 2 w 28"/>
                  <a:gd name="T7" fmla="*/ 2 h 13"/>
                  <a:gd name="T8" fmla="*/ 0 w 28"/>
                  <a:gd name="T9" fmla="*/ 9 h 13"/>
                  <a:gd name="T10" fmla="*/ 4 w 28"/>
                  <a:gd name="T11" fmla="*/ 13 h 13"/>
                  <a:gd name="T12" fmla="*/ 8 w 28"/>
                  <a:gd name="T13" fmla="*/ 9 h 13"/>
                  <a:gd name="T14" fmla="*/ 8 w 28"/>
                  <a:gd name="T15" fmla="*/ 8 h 13"/>
                  <a:gd name="T16" fmla="*/ 13 w 28"/>
                  <a:gd name="T17" fmla="*/ 8 h 13"/>
                  <a:gd name="T18" fmla="*/ 14 w 28"/>
                  <a:gd name="T19" fmla="*/ 8 h 13"/>
                  <a:gd name="T20" fmla="*/ 16 w 28"/>
                  <a:gd name="T21" fmla="*/ 8 h 13"/>
                  <a:gd name="T22" fmla="*/ 20 w 28"/>
                  <a:gd name="T23" fmla="*/ 8 h 13"/>
                  <a:gd name="T24" fmla="*/ 20 w 28"/>
                  <a:gd name="T25" fmla="*/ 9 h 13"/>
                  <a:gd name="T26" fmla="*/ 24 w 28"/>
                  <a:gd name="T27" fmla="*/ 13 h 13"/>
                  <a:gd name="T28" fmla="*/ 28 w 28"/>
                  <a:gd name="T29" fmla="*/ 9 h 13"/>
                  <a:gd name="T30" fmla="*/ 26 w 28"/>
                  <a:gd name="T31" fmla="*/ 2 h 13"/>
                  <a:gd name="T32" fmla="*/ 15 w 28"/>
                  <a:gd name="T3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13">
                    <a:moveTo>
                      <a:pt x="15" y="0"/>
                    </a:moveTo>
                    <a:cubicBezTo>
                      <a:pt x="14" y="0"/>
                      <a:pt x="14" y="0"/>
                      <a:pt x="14" y="0"/>
                    </a:cubicBezTo>
                    <a:cubicBezTo>
                      <a:pt x="13" y="0"/>
                      <a:pt x="13" y="0"/>
                      <a:pt x="13" y="0"/>
                    </a:cubicBezTo>
                    <a:cubicBezTo>
                      <a:pt x="9" y="0"/>
                      <a:pt x="5" y="0"/>
                      <a:pt x="2" y="2"/>
                    </a:cubicBezTo>
                    <a:cubicBezTo>
                      <a:pt x="1" y="4"/>
                      <a:pt x="0" y="6"/>
                      <a:pt x="0" y="9"/>
                    </a:cubicBezTo>
                    <a:cubicBezTo>
                      <a:pt x="0" y="11"/>
                      <a:pt x="2" y="13"/>
                      <a:pt x="4" y="13"/>
                    </a:cubicBezTo>
                    <a:cubicBezTo>
                      <a:pt x="6" y="13"/>
                      <a:pt x="8" y="11"/>
                      <a:pt x="8" y="9"/>
                    </a:cubicBezTo>
                    <a:cubicBezTo>
                      <a:pt x="8" y="8"/>
                      <a:pt x="8" y="8"/>
                      <a:pt x="8" y="8"/>
                    </a:cubicBezTo>
                    <a:cubicBezTo>
                      <a:pt x="9" y="8"/>
                      <a:pt x="11" y="8"/>
                      <a:pt x="13" y="8"/>
                    </a:cubicBezTo>
                    <a:cubicBezTo>
                      <a:pt x="14" y="8"/>
                      <a:pt x="14" y="8"/>
                      <a:pt x="14" y="8"/>
                    </a:cubicBezTo>
                    <a:cubicBezTo>
                      <a:pt x="16" y="8"/>
                      <a:pt x="16" y="8"/>
                      <a:pt x="16" y="8"/>
                    </a:cubicBezTo>
                    <a:cubicBezTo>
                      <a:pt x="17" y="8"/>
                      <a:pt x="20" y="8"/>
                      <a:pt x="20" y="8"/>
                    </a:cubicBezTo>
                    <a:cubicBezTo>
                      <a:pt x="20" y="8"/>
                      <a:pt x="20" y="8"/>
                      <a:pt x="20" y="9"/>
                    </a:cubicBezTo>
                    <a:cubicBezTo>
                      <a:pt x="20" y="11"/>
                      <a:pt x="22" y="13"/>
                      <a:pt x="24" y="13"/>
                    </a:cubicBezTo>
                    <a:cubicBezTo>
                      <a:pt x="26" y="13"/>
                      <a:pt x="28" y="11"/>
                      <a:pt x="28" y="9"/>
                    </a:cubicBezTo>
                    <a:cubicBezTo>
                      <a:pt x="28" y="6"/>
                      <a:pt x="27" y="4"/>
                      <a:pt x="26" y="2"/>
                    </a:cubicBezTo>
                    <a:cubicBezTo>
                      <a:pt x="23" y="0"/>
                      <a:pt x="19" y="0"/>
                      <a:pt x="1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70" name="Straight Connector 73"/>
          <p:cNvCxnSpPr/>
          <p:nvPr/>
        </p:nvCxnSpPr>
        <p:spPr>
          <a:xfrm>
            <a:off x="7056344" y="5373216"/>
            <a:ext cx="612000" cy="1"/>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9" name="內容版面配置區 2"/>
          <p:cNvSpPr>
            <a:spLocks noGrp="1"/>
          </p:cNvSpPr>
          <p:nvPr>
            <p:ph idx="4294967295"/>
          </p:nvPr>
        </p:nvSpPr>
        <p:spPr>
          <a:xfrm>
            <a:off x="2778546" y="1700808"/>
            <a:ext cx="4054700" cy="999046"/>
          </a:xfrm>
          <a:prstGeom prst="rect">
            <a:avLst/>
          </a:prstGeom>
        </p:spPr>
        <p:txBody>
          <a:bodyPr>
            <a:normAutofit fontScale="92500" lnSpcReduction="20000"/>
          </a:bodyPr>
          <a:lstStyle/>
          <a:p>
            <a:pPr marL="92075" indent="-92075"/>
            <a:r>
              <a:rPr lang="en-US" altLang="zh-TW" sz="1050" dirty="0" smtClean="0">
                <a:solidFill>
                  <a:schemeClr val="bg1"/>
                </a:solidFill>
              </a:rPr>
              <a:t>Fingerprint Reader/NFC - ID authentication or checkpoint check-in</a:t>
            </a:r>
          </a:p>
          <a:p>
            <a:pPr marL="92075" indent="-92075"/>
            <a:r>
              <a:rPr lang="en-US" altLang="zh-TW" sz="1050" dirty="0" smtClean="0">
                <a:solidFill>
                  <a:schemeClr val="bg1"/>
                </a:solidFill>
              </a:rPr>
              <a:t>GNSS - Patrol route management &amp; movement tracking record </a:t>
            </a:r>
          </a:p>
          <a:p>
            <a:pPr marL="92075" indent="-92075"/>
            <a:r>
              <a:rPr lang="en-US" altLang="zh-TW" sz="1050" dirty="0" smtClean="0">
                <a:solidFill>
                  <a:schemeClr val="bg1"/>
                </a:solidFill>
              </a:rPr>
              <a:t>Real time communications - Real time dispatch </a:t>
            </a:r>
            <a:r>
              <a:rPr lang="en-US" altLang="zh-TW" sz="1050" dirty="0">
                <a:solidFill>
                  <a:schemeClr val="bg1"/>
                </a:solidFill>
              </a:rPr>
              <a:t>communications </a:t>
            </a:r>
            <a:r>
              <a:rPr lang="en-US" altLang="zh-TW" sz="1050" dirty="0" smtClean="0">
                <a:solidFill>
                  <a:schemeClr val="bg1"/>
                </a:solidFill>
              </a:rPr>
              <a:t>and </a:t>
            </a:r>
            <a:r>
              <a:rPr lang="en-US" altLang="zh-TW" sz="1050" dirty="0">
                <a:solidFill>
                  <a:schemeClr val="bg1"/>
                </a:solidFill>
              </a:rPr>
              <a:t>police </a:t>
            </a:r>
            <a:r>
              <a:rPr lang="en-US" altLang="zh-TW" sz="1050" dirty="0" smtClean="0">
                <a:solidFill>
                  <a:schemeClr val="bg1"/>
                </a:solidFill>
              </a:rPr>
              <a:t>intelligence</a:t>
            </a:r>
          </a:p>
          <a:p>
            <a:pPr marL="92075" indent="-92075"/>
            <a:r>
              <a:rPr lang="en-US" altLang="zh-TW" sz="1050" dirty="0"/>
              <a:t>FIPS-certified </a:t>
            </a:r>
            <a:r>
              <a:rPr lang="en-US" altLang="zh-TW" sz="1050" dirty="0" smtClean="0"/>
              <a:t>SSD, Janus </a:t>
            </a:r>
            <a:r>
              <a:rPr lang="en-US" altLang="zh-TW" sz="1050" dirty="0"/>
              <a:t>USB Ignition </a:t>
            </a:r>
            <a:r>
              <a:rPr lang="en-US" altLang="zh-TW" sz="1050" dirty="0" smtClean="0"/>
              <a:t>Key and Phoenix</a:t>
            </a:r>
            <a:r>
              <a:rPr lang="en-US" altLang="zh-TW" sz="1050" dirty="0" smtClean="0">
                <a:cs typeface="Arial" pitchFamily="34" charset="0"/>
              </a:rPr>
              <a:t> </a:t>
            </a:r>
            <a:r>
              <a:rPr lang="en-US" altLang="zh-TW" sz="1050" dirty="0" err="1" smtClean="0">
                <a:cs typeface="Arial" pitchFamily="34" charset="0"/>
              </a:rPr>
              <a:t>SecureWipe</a:t>
            </a:r>
            <a:r>
              <a:rPr lang="en-US" altLang="zh-TW" sz="1050" dirty="0" smtClean="0">
                <a:cs typeface="Arial" pitchFamily="34" charset="0"/>
              </a:rPr>
              <a:t> </a:t>
            </a:r>
            <a:r>
              <a:rPr lang="en-US" altLang="zh-TW" sz="1050" dirty="0" smtClean="0"/>
              <a:t>– </a:t>
            </a:r>
            <a:r>
              <a:rPr lang="en-US" altLang="zh-TW" sz="1050" dirty="0"/>
              <a:t>Protect vital </a:t>
            </a:r>
            <a:r>
              <a:rPr lang="en-US" altLang="zh-TW" sz="1050" dirty="0" smtClean="0"/>
              <a:t>database and device</a:t>
            </a:r>
          </a:p>
        </p:txBody>
      </p:sp>
      <p:sp>
        <p:nvSpPr>
          <p:cNvPr id="110" name="Content Placeholder 4"/>
          <p:cNvSpPr txBox="1">
            <a:spLocks/>
          </p:cNvSpPr>
          <p:nvPr/>
        </p:nvSpPr>
        <p:spPr>
          <a:xfrm>
            <a:off x="7526461" y="2963019"/>
            <a:ext cx="1503274" cy="323598"/>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altLang="zh-TW" sz="1400" b="1" dirty="0" smtClean="0">
                <a:solidFill>
                  <a:schemeClr val="tx1">
                    <a:lumMod val="65000"/>
                    <a:lumOff val="35000"/>
                  </a:schemeClr>
                </a:solidFill>
              </a:rPr>
              <a:t>Police Daily Tasks</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18" name="內容版面配置區 2"/>
          <p:cNvSpPr>
            <a:spLocks noGrp="1"/>
          </p:cNvSpPr>
          <p:nvPr>
            <p:ph idx="4294967295"/>
          </p:nvPr>
        </p:nvSpPr>
        <p:spPr>
          <a:xfrm>
            <a:off x="2987824" y="4802178"/>
            <a:ext cx="4121873" cy="1080120"/>
          </a:xfrm>
          <a:prstGeom prst="rect">
            <a:avLst/>
          </a:prstGeom>
        </p:spPr>
        <p:txBody>
          <a:bodyPr>
            <a:normAutofit fontScale="92500" lnSpcReduction="20000"/>
          </a:bodyPr>
          <a:lstStyle/>
          <a:p>
            <a:pPr marL="87313" indent="-87313"/>
            <a:r>
              <a:rPr lang="en-US" altLang="zh-TW" sz="1050" dirty="0" smtClean="0">
                <a:solidFill>
                  <a:schemeClr val="bg1"/>
                </a:solidFill>
              </a:rPr>
              <a:t>Fingerprint Reader/NFC - ID authentication or checkpoint check-in</a:t>
            </a:r>
          </a:p>
          <a:p>
            <a:pPr marL="87313" indent="-87313"/>
            <a:r>
              <a:rPr lang="en-US" altLang="zh-TW" sz="1050" dirty="0" smtClean="0">
                <a:solidFill>
                  <a:schemeClr val="bg1"/>
                </a:solidFill>
              </a:rPr>
              <a:t>Fingerprint/MSR/MRZ Reader - Identify suspect of criminal acts</a:t>
            </a:r>
          </a:p>
          <a:p>
            <a:pPr marL="87313" indent="-87313"/>
            <a:r>
              <a:rPr lang="en-US" altLang="zh-TW" sz="1050" dirty="0" smtClean="0">
                <a:solidFill>
                  <a:schemeClr val="bg1"/>
                </a:solidFill>
              </a:rPr>
              <a:t>Electrical </a:t>
            </a:r>
            <a:r>
              <a:rPr lang="en-US" altLang="zh-TW" sz="1050" dirty="0">
                <a:solidFill>
                  <a:schemeClr val="bg1"/>
                </a:solidFill>
              </a:rPr>
              <a:t>data capture </a:t>
            </a:r>
            <a:r>
              <a:rPr lang="en-US" altLang="zh-TW" sz="1050" dirty="0" smtClean="0">
                <a:solidFill>
                  <a:schemeClr val="bg1"/>
                </a:solidFill>
              </a:rPr>
              <a:t>- Speed up performance and documentation</a:t>
            </a:r>
            <a:r>
              <a:rPr lang="zh-TW" altLang="en-US" sz="1050" dirty="0" smtClean="0">
                <a:solidFill>
                  <a:schemeClr val="bg1"/>
                </a:solidFill>
              </a:rPr>
              <a:t> </a:t>
            </a:r>
            <a:r>
              <a:rPr lang="en-US" altLang="zh-TW" sz="1050" dirty="0" smtClean="0">
                <a:solidFill>
                  <a:schemeClr val="bg1"/>
                </a:solidFill>
              </a:rPr>
              <a:t>tasks </a:t>
            </a:r>
          </a:p>
          <a:p>
            <a:pPr marL="92075" indent="-92075"/>
            <a:r>
              <a:rPr lang="en-US" altLang="zh-TW" sz="1050" dirty="0">
                <a:solidFill>
                  <a:schemeClr val="bg1"/>
                </a:solidFill>
              </a:rPr>
              <a:t>Real time </a:t>
            </a:r>
            <a:r>
              <a:rPr lang="en-US" altLang="zh-TW" sz="1050" dirty="0" smtClean="0">
                <a:solidFill>
                  <a:schemeClr val="bg1"/>
                </a:solidFill>
              </a:rPr>
              <a:t>communications - Real time dispatch </a:t>
            </a:r>
            <a:r>
              <a:rPr lang="en-US" altLang="zh-TW" sz="1050" dirty="0">
                <a:solidFill>
                  <a:schemeClr val="bg1"/>
                </a:solidFill>
              </a:rPr>
              <a:t>communications </a:t>
            </a:r>
            <a:r>
              <a:rPr lang="en-US" altLang="zh-TW" sz="1050" dirty="0" smtClean="0">
                <a:solidFill>
                  <a:schemeClr val="bg1"/>
                </a:solidFill>
              </a:rPr>
              <a:t>and </a:t>
            </a:r>
            <a:r>
              <a:rPr lang="en-US" altLang="zh-TW" sz="1050" dirty="0">
                <a:solidFill>
                  <a:schemeClr val="bg1"/>
                </a:solidFill>
              </a:rPr>
              <a:t>police intelligence </a:t>
            </a:r>
            <a:endParaRPr lang="en-US" altLang="zh-TW" sz="1050" dirty="0" smtClean="0">
              <a:solidFill>
                <a:schemeClr val="bg1"/>
              </a:solidFill>
            </a:endParaRPr>
          </a:p>
          <a:p>
            <a:pPr marL="92075" indent="-92075"/>
            <a:r>
              <a:rPr lang="en-US" altLang="zh-TW" sz="1050" dirty="0"/>
              <a:t>FIPS-certified SSD, Janus USB Ignition Key and Phoenix</a:t>
            </a:r>
            <a:r>
              <a:rPr lang="en-US" altLang="zh-TW" sz="1050" dirty="0">
                <a:cs typeface="Arial" pitchFamily="34" charset="0"/>
              </a:rPr>
              <a:t> </a:t>
            </a:r>
            <a:r>
              <a:rPr lang="en-US" altLang="zh-TW" sz="1050" dirty="0" err="1" smtClean="0">
                <a:cs typeface="Arial" pitchFamily="34" charset="0"/>
              </a:rPr>
              <a:t>SecureWipe</a:t>
            </a:r>
            <a:r>
              <a:rPr lang="en-US" altLang="zh-TW" sz="1050" dirty="0" smtClean="0">
                <a:cs typeface="Arial" pitchFamily="34" charset="0"/>
              </a:rPr>
              <a:t> </a:t>
            </a:r>
            <a:r>
              <a:rPr lang="en-US" altLang="zh-TW" sz="1050" dirty="0" smtClean="0">
                <a:solidFill>
                  <a:schemeClr val="bg1"/>
                </a:solidFill>
              </a:rPr>
              <a:t>– </a:t>
            </a:r>
            <a:r>
              <a:rPr lang="en-US" altLang="zh-TW" sz="1050" dirty="0">
                <a:solidFill>
                  <a:schemeClr val="bg1"/>
                </a:solidFill>
              </a:rPr>
              <a:t>Protect vital </a:t>
            </a:r>
            <a:r>
              <a:rPr lang="en-US" altLang="zh-TW" sz="1050" dirty="0" smtClean="0">
                <a:solidFill>
                  <a:schemeClr val="bg1"/>
                </a:solidFill>
              </a:rPr>
              <a:t>database and device</a:t>
            </a:r>
            <a:endParaRPr lang="en-US" altLang="zh-TW" sz="1050" dirty="0">
              <a:solidFill>
                <a:schemeClr val="bg1"/>
              </a:solidFill>
            </a:endParaRPr>
          </a:p>
          <a:p>
            <a:pPr marL="92075" indent="-92075"/>
            <a:endParaRPr lang="en-US" altLang="zh-TW" sz="1050" dirty="0">
              <a:solidFill>
                <a:schemeClr val="bg1"/>
              </a:solidFill>
            </a:endParaRPr>
          </a:p>
        </p:txBody>
      </p:sp>
      <p:pic>
        <p:nvPicPr>
          <p:cNvPr id="121" name="圖片 1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8702" y="1571789"/>
            <a:ext cx="1471033" cy="1370459"/>
          </a:xfrm>
          <a:prstGeom prst="ellipse">
            <a:avLst/>
          </a:prstGeom>
          <a:ln>
            <a:noFill/>
          </a:ln>
          <a:effectLst>
            <a:softEdge rad="0"/>
          </a:effectLst>
        </p:spPr>
      </p:pic>
      <p:cxnSp>
        <p:nvCxnSpPr>
          <p:cNvPr id="123" name="Straight Connector 56"/>
          <p:cNvCxnSpPr/>
          <p:nvPr/>
        </p:nvCxnSpPr>
        <p:spPr>
          <a:xfrm>
            <a:off x="1567484" y="3797884"/>
            <a:ext cx="412228" cy="0"/>
          </a:xfrm>
          <a:prstGeom prst="line">
            <a:avLst/>
          </a:prstGeom>
          <a:ln>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2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2840521"/>
            <a:ext cx="1908140" cy="180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4" name="矩形 123"/>
          <p:cNvSpPr/>
          <p:nvPr/>
        </p:nvSpPr>
        <p:spPr>
          <a:xfrm>
            <a:off x="2015239" y="2840521"/>
            <a:ext cx="2016224" cy="1869743"/>
          </a:xfrm>
          <a:prstGeom prst="rect">
            <a:avLst/>
          </a:prstGeom>
        </p:spPr>
        <p:txBody>
          <a:bodyPr wrap="square">
            <a:spAutoFit/>
          </a:bodyPr>
          <a:lstStyle/>
          <a:p>
            <a:pPr marL="87313" indent="-87313">
              <a:buFont typeface="Arial" panose="020B0604020202020204" pitchFamily="34" charset="0"/>
              <a:buChar char="•"/>
            </a:pPr>
            <a:r>
              <a:rPr lang="en-US" altLang="zh-TW" sz="1050" dirty="0">
                <a:solidFill>
                  <a:schemeClr val="bg1"/>
                </a:solidFill>
              </a:rPr>
              <a:t>MRZ Reader – Passport and travel documents control </a:t>
            </a:r>
          </a:p>
          <a:p>
            <a:pPr marL="87313" indent="-87313">
              <a:buFont typeface="Arial" panose="020B0604020202020204" pitchFamily="34" charset="0"/>
              <a:buChar char="•"/>
            </a:pPr>
            <a:r>
              <a:rPr lang="en-US" altLang="zh-TW" sz="1050" dirty="0">
                <a:solidFill>
                  <a:schemeClr val="bg1"/>
                </a:solidFill>
              </a:rPr>
              <a:t>Fingerprint Reader/Cameras - Collect fingerprint and photograph</a:t>
            </a:r>
          </a:p>
          <a:p>
            <a:pPr marL="87313" indent="-87313">
              <a:buFont typeface="Arial" panose="020B0604020202020204" pitchFamily="34" charset="0"/>
              <a:buChar char="•"/>
              <a:tabLst>
                <a:tab pos="87313" algn="l"/>
              </a:tabLst>
            </a:pPr>
            <a:r>
              <a:rPr lang="en-US" altLang="zh-TW" sz="1050" dirty="0"/>
              <a:t>Real time communication  - </a:t>
            </a:r>
            <a:r>
              <a:rPr lang="en-US" altLang="zh-TW" sz="1050" dirty="0" smtClean="0"/>
              <a:t>Real time </a:t>
            </a:r>
            <a:r>
              <a:rPr lang="en-US" altLang="zh-TW" sz="1050" dirty="0"/>
              <a:t>police intelligence</a:t>
            </a:r>
          </a:p>
          <a:p>
            <a:pPr marL="87313" indent="-87313">
              <a:buFont typeface="Arial" panose="020B0604020202020204" pitchFamily="34" charset="0"/>
              <a:buChar char="•"/>
            </a:pPr>
            <a:r>
              <a:rPr lang="en-US" altLang="zh-TW" sz="1050" dirty="0"/>
              <a:t>FIPS-certified SSD, Janus USB Ignition Key and Phoenix</a:t>
            </a:r>
            <a:r>
              <a:rPr lang="en-US" altLang="zh-TW" sz="1050" dirty="0">
                <a:cs typeface="Arial" pitchFamily="34" charset="0"/>
              </a:rPr>
              <a:t> </a:t>
            </a:r>
            <a:r>
              <a:rPr lang="en-US" altLang="zh-TW" sz="1050" dirty="0" err="1" smtClean="0">
                <a:cs typeface="Arial" pitchFamily="34" charset="0"/>
              </a:rPr>
              <a:t>SecureWipe</a:t>
            </a:r>
            <a:r>
              <a:rPr lang="en-US" altLang="zh-TW" sz="1050" dirty="0" smtClean="0">
                <a:cs typeface="Arial" pitchFamily="34" charset="0"/>
              </a:rPr>
              <a:t> </a:t>
            </a:r>
            <a:r>
              <a:rPr lang="en-US" altLang="zh-TW" sz="1050" dirty="0" smtClean="0"/>
              <a:t>– </a:t>
            </a:r>
            <a:r>
              <a:rPr lang="en-US" altLang="zh-TW" sz="1050" dirty="0"/>
              <a:t>Protect vital </a:t>
            </a:r>
            <a:r>
              <a:rPr lang="en-US" altLang="zh-TW" sz="1050" dirty="0" smtClean="0"/>
              <a:t>database and device</a:t>
            </a:r>
            <a:endParaRPr lang="en-US" altLang="zh-TW" sz="1050" dirty="0"/>
          </a:p>
        </p:txBody>
      </p:sp>
      <p:pic>
        <p:nvPicPr>
          <p:cNvPr id="1029"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51" y="3143482"/>
            <a:ext cx="1472400" cy="1371600"/>
          </a:xfrm>
          <a:prstGeom prst="ellipse">
            <a:avLst/>
          </a:prstGeom>
          <a:ln>
            <a:noFill/>
          </a:ln>
          <a:effectLst>
            <a:outerShdw dist="35921" dir="2700000" algn="ctr" rotWithShape="0">
              <a:schemeClr val="bg2"/>
            </a:outerShdw>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Content Placeholder 4"/>
          <p:cNvSpPr txBox="1">
            <a:spLocks/>
          </p:cNvSpPr>
          <p:nvPr/>
        </p:nvSpPr>
        <p:spPr>
          <a:xfrm>
            <a:off x="7909125" y="5943987"/>
            <a:ext cx="1052800" cy="338312"/>
          </a:xfrm>
          <a:prstGeom prst="rect">
            <a:avLst/>
          </a:prstGeom>
        </p:spPr>
        <p:txBody>
          <a:bodyPr anchor="ctr">
            <a:normAutofit/>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r>
              <a:rPr lang="en-US" altLang="zh-TW" sz="1400" b="1" dirty="0" smtClean="0">
                <a:solidFill>
                  <a:schemeClr val="tx1">
                    <a:lumMod val="65000"/>
                    <a:lumOff val="35000"/>
                  </a:schemeClr>
                </a:solidFill>
              </a:rPr>
              <a:t>Road Block</a:t>
            </a:r>
            <a:endParaRPr lang="en-US"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37" name="矩形 136"/>
          <p:cNvSpPr/>
          <p:nvPr/>
        </p:nvSpPr>
        <p:spPr>
          <a:xfrm>
            <a:off x="213340" y="4585011"/>
            <a:ext cx="1284711" cy="307777"/>
          </a:xfrm>
          <a:prstGeom prst="rect">
            <a:avLst/>
          </a:prstGeom>
        </p:spPr>
        <p:txBody>
          <a:bodyPr wrap="none">
            <a:spAutoFit/>
          </a:bodyPr>
          <a:lstStyle/>
          <a:p>
            <a:r>
              <a:rPr lang="en-US" altLang="zh-TW" sz="1400" b="1" dirty="0" smtClean="0">
                <a:solidFill>
                  <a:schemeClr val="tx1">
                    <a:lumMod val="65000"/>
                    <a:lumOff val="35000"/>
                  </a:schemeClr>
                </a:solidFill>
              </a:rPr>
              <a:t>Border </a:t>
            </a:r>
            <a:r>
              <a:rPr lang="en-US" altLang="zh-TW" sz="1400" b="1" dirty="0">
                <a:solidFill>
                  <a:schemeClr val="tx1">
                    <a:lumMod val="65000"/>
                    <a:lumOff val="35000"/>
                  </a:schemeClr>
                </a:solidFill>
              </a:rPr>
              <a:t>Control</a:t>
            </a:r>
            <a:endParaRPr lang="zh-TW" altLang="en-US" sz="1400" dirty="0">
              <a:solidFill>
                <a:schemeClr val="tx1">
                  <a:lumMod val="65000"/>
                  <a:lumOff val="35000"/>
                </a:schemeClr>
              </a:solidFill>
            </a:endParaRPr>
          </a:p>
        </p:txBody>
      </p:sp>
      <p:sp>
        <p:nvSpPr>
          <p:cNvPr id="138" name="矩形 137"/>
          <p:cNvSpPr/>
          <p:nvPr/>
        </p:nvSpPr>
        <p:spPr>
          <a:xfrm>
            <a:off x="343270" y="692696"/>
            <a:ext cx="4499693" cy="400110"/>
          </a:xfrm>
          <a:prstGeom prst="rect">
            <a:avLst/>
          </a:prstGeom>
        </p:spPr>
        <p:txBody>
          <a:bodyPr wrap="none">
            <a:spAutoFit/>
          </a:bodyPr>
          <a:lstStyle/>
          <a:p>
            <a:r>
              <a:rPr lang="en-US" altLang="zh-TW" sz="2000" b="1" dirty="0" smtClean="0"/>
              <a:t>Application Highlight – Law Enforcement</a:t>
            </a:r>
            <a:endParaRPr lang="zh-TW" altLang="en-US" sz="2000" b="1" dirty="0"/>
          </a:p>
        </p:txBody>
      </p:sp>
      <p:sp>
        <p:nvSpPr>
          <p:cNvPr id="2" name="矩形 1"/>
          <p:cNvSpPr/>
          <p:nvPr/>
        </p:nvSpPr>
        <p:spPr>
          <a:xfrm>
            <a:off x="6317476" y="3788478"/>
            <a:ext cx="1750800" cy="307777"/>
          </a:xfrm>
          <a:prstGeom prst="rect">
            <a:avLst/>
          </a:prstGeom>
        </p:spPr>
        <p:txBody>
          <a:bodyPr wrap="none">
            <a:spAutoFit/>
          </a:bodyPr>
          <a:lstStyle/>
          <a:p>
            <a:r>
              <a:rPr lang="zh-TW" altLang="en-US" sz="1400" dirty="0" smtClean="0">
                <a:solidFill>
                  <a:srgbClr val="00B050"/>
                </a:solidFill>
              </a:rPr>
              <a:t>檔名</a:t>
            </a:r>
            <a:r>
              <a:rPr lang="en-US" altLang="zh-TW" sz="1400" dirty="0" smtClean="0">
                <a:solidFill>
                  <a:srgbClr val="00B050"/>
                </a:solidFill>
              </a:rPr>
              <a:t>: PM311B_1.png</a:t>
            </a:r>
            <a:endParaRPr lang="zh-TW" altLang="en-US" sz="1400" dirty="0">
              <a:solidFill>
                <a:srgbClr val="00B050"/>
              </a:solidFill>
            </a:endParaRPr>
          </a:p>
        </p:txBody>
      </p:sp>
      <p:sp>
        <p:nvSpPr>
          <p:cNvPr id="26" name="矩形 25"/>
          <p:cNvSpPr/>
          <p:nvPr/>
        </p:nvSpPr>
        <p:spPr>
          <a:xfrm>
            <a:off x="343270" y="5111969"/>
            <a:ext cx="1410451" cy="276999"/>
          </a:xfrm>
          <a:prstGeom prst="rect">
            <a:avLst/>
          </a:prstGeom>
        </p:spPr>
        <p:txBody>
          <a:bodyPr wrap="none">
            <a:spAutoFit/>
          </a:bodyPr>
          <a:lstStyle/>
          <a:p>
            <a:r>
              <a:rPr lang="zh-TW" altLang="en-US" sz="1200" dirty="0">
                <a:solidFill>
                  <a:srgbClr val="00B050"/>
                </a:solidFill>
              </a:rPr>
              <a:t>檔名 </a:t>
            </a:r>
            <a:r>
              <a:rPr lang="en-US" altLang="zh-TW" sz="1200" dirty="0">
                <a:solidFill>
                  <a:srgbClr val="00B050"/>
                </a:solidFill>
              </a:rPr>
              <a:t>: </a:t>
            </a:r>
            <a:r>
              <a:rPr lang="en-US" altLang="zh-TW" sz="1200" dirty="0" smtClean="0">
                <a:solidFill>
                  <a:srgbClr val="00B050"/>
                </a:solidFill>
              </a:rPr>
              <a:t>border_1.jpg</a:t>
            </a:r>
            <a:endParaRPr lang="zh-TW" altLang="en-US" sz="1200" dirty="0">
              <a:solidFill>
                <a:srgbClr val="00B050"/>
              </a:solidFill>
            </a:endParaRPr>
          </a:p>
        </p:txBody>
      </p:sp>
      <p:sp>
        <p:nvSpPr>
          <p:cNvPr id="27" name="矩形 26"/>
          <p:cNvSpPr/>
          <p:nvPr/>
        </p:nvSpPr>
        <p:spPr>
          <a:xfrm>
            <a:off x="363147" y="5373216"/>
            <a:ext cx="1410451" cy="276999"/>
          </a:xfrm>
          <a:prstGeom prst="rect">
            <a:avLst/>
          </a:prstGeom>
        </p:spPr>
        <p:txBody>
          <a:bodyPr wrap="none">
            <a:spAutoFit/>
          </a:bodyPr>
          <a:lstStyle/>
          <a:p>
            <a:r>
              <a:rPr lang="zh-TW" altLang="en-US" sz="1200" dirty="0">
                <a:solidFill>
                  <a:srgbClr val="00B050"/>
                </a:solidFill>
              </a:rPr>
              <a:t>檔名 </a:t>
            </a:r>
            <a:r>
              <a:rPr lang="en-US" altLang="zh-TW" sz="1200" dirty="0">
                <a:solidFill>
                  <a:srgbClr val="00B050"/>
                </a:solidFill>
              </a:rPr>
              <a:t>: </a:t>
            </a:r>
            <a:r>
              <a:rPr lang="en-US" altLang="zh-TW" sz="1200" dirty="0" smtClean="0">
                <a:solidFill>
                  <a:srgbClr val="00B050"/>
                </a:solidFill>
              </a:rPr>
              <a:t>border_2.jpg</a:t>
            </a:r>
            <a:endParaRPr lang="zh-TW" altLang="en-US" sz="1200" dirty="0">
              <a:solidFill>
                <a:srgbClr val="00B050"/>
              </a:solidFill>
            </a:endParaRPr>
          </a:p>
        </p:txBody>
      </p:sp>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480"/>
          <a:stretch/>
        </p:blipFill>
        <p:spPr bwMode="auto">
          <a:xfrm>
            <a:off x="7499273" y="4635730"/>
            <a:ext cx="1465642" cy="1374242"/>
          </a:xfrm>
          <a:prstGeom prst="ellipse">
            <a:avLst/>
          </a:prstGeom>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矩形 29"/>
          <p:cNvSpPr/>
          <p:nvPr/>
        </p:nvSpPr>
        <p:spPr>
          <a:xfrm>
            <a:off x="6533477" y="6270095"/>
            <a:ext cx="1273810" cy="276999"/>
          </a:xfrm>
          <a:prstGeom prst="rect">
            <a:avLst/>
          </a:prstGeom>
        </p:spPr>
        <p:txBody>
          <a:bodyPr wrap="none">
            <a:spAutoFit/>
          </a:bodyPr>
          <a:lstStyle/>
          <a:p>
            <a:r>
              <a:rPr lang="zh-TW" altLang="en-US" sz="1200" dirty="0">
                <a:solidFill>
                  <a:srgbClr val="00B050"/>
                </a:solidFill>
              </a:rPr>
              <a:t>檔名 </a:t>
            </a:r>
            <a:r>
              <a:rPr lang="en-US" altLang="zh-TW" sz="1200" dirty="0">
                <a:solidFill>
                  <a:srgbClr val="00B050"/>
                </a:solidFill>
              </a:rPr>
              <a:t>: </a:t>
            </a:r>
            <a:r>
              <a:rPr lang="en-US" altLang="zh-TW" sz="1200" dirty="0" smtClean="0">
                <a:solidFill>
                  <a:srgbClr val="00B050"/>
                </a:solidFill>
              </a:rPr>
              <a:t>road_1.jpg</a:t>
            </a:r>
            <a:endParaRPr lang="zh-TW" altLang="en-US" sz="1200" dirty="0">
              <a:solidFill>
                <a:srgbClr val="00B050"/>
              </a:solidFill>
            </a:endParaRPr>
          </a:p>
        </p:txBody>
      </p:sp>
      <p:sp>
        <p:nvSpPr>
          <p:cNvPr id="31" name="矩形 30"/>
          <p:cNvSpPr/>
          <p:nvPr/>
        </p:nvSpPr>
        <p:spPr>
          <a:xfrm>
            <a:off x="6533477" y="6439814"/>
            <a:ext cx="1273810" cy="276999"/>
          </a:xfrm>
          <a:prstGeom prst="rect">
            <a:avLst/>
          </a:prstGeom>
        </p:spPr>
        <p:txBody>
          <a:bodyPr wrap="none">
            <a:spAutoFit/>
          </a:bodyPr>
          <a:lstStyle/>
          <a:p>
            <a:r>
              <a:rPr lang="zh-TW" altLang="en-US" sz="1200" dirty="0">
                <a:solidFill>
                  <a:srgbClr val="00B050"/>
                </a:solidFill>
              </a:rPr>
              <a:t>檔名 </a:t>
            </a:r>
            <a:r>
              <a:rPr lang="en-US" altLang="zh-TW" sz="1200" dirty="0">
                <a:solidFill>
                  <a:srgbClr val="00B050"/>
                </a:solidFill>
              </a:rPr>
              <a:t>: </a:t>
            </a:r>
            <a:r>
              <a:rPr lang="en-US" altLang="zh-TW" sz="1200" dirty="0" smtClean="0">
                <a:solidFill>
                  <a:srgbClr val="00B050"/>
                </a:solidFill>
              </a:rPr>
              <a:t>road_2.jpg</a:t>
            </a:r>
            <a:endParaRPr lang="zh-TW" altLang="en-US" sz="1200" dirty="0">
              <a:solidFill>
                <a:srgbClr val="00B050"/>
              </a:solidFill>
            </a:endParaRPr>
          </a:p>
        </p:txBody>
      </p:sp>
      <p:sp>
        <p:nvSpPr>
          <p:cNvPr id="32" name="矩形 31"/>
          <p:cNvSpPr/>
          <p:nvPr/>
        </p:nvSpPr>
        <p:spPr>
          <a:xfrm>
            <a:off x="7524248" y="3286617"/>
            <a:ext cx="1086901" cy="276999"/>
          </a:xfrm>
          <a:prstGeom prst="rect">
            <a:avLst/>
          </a:prstGeom>
        </p:spPr>
        <p:txBody>
          <a:bodyPr wrap="none">
            <a:spAutoFit/>
          </a:bodyPr>
          <a:lstStyle/>
          <a:p>
            <a:r>
              <a:rPr lang="zh-TW" altLang="en-US" sz="1200" dirty="0">
                <a:solidFill>
                  <a:srgbClr val="00B050"/>
                </a:solidFill>
              </a:rPr>
              <a:t>檔名 </a:t>
            </a:r>
            <a:r>
              <a:rPr lang="en-US" altLang="zh-TW" sz="1200" dirty="0">
                <a:solidFill>
                  <a:srgbClr val="00B050"/>
                </a:solidFill>
              </a:rPr>
              <a:t>: </a:t>
            </a:r>
            <a:r>
              <a:rPr lang="en-US" altLang="zh-TW" sz="1200" dirty="0" smtClean="0">
                <a:solidFill>
                  <a:srgbClr val="00B050"/>
                </a:solidFill>
              </a:rPr>
              <a:t>task.jpg</a:t>
            </a:r>
            <a:endParaRPr lang="zh-TW" altLang="en-US" sz="1200" dirty="0">
              <a:solidFill>
                <a:srgbClr val="00B050"/>
              </a:solidFill>
            </a:endParaRPr>
          </a:p>
        </p:txBody>
      </p:sp>
    </p:spTree>
    <p:extLst>
      <p:ext uri="{BB962C8B-B14F-4D97-AF65-F5344CB8AC3E}">
        <p14:creationId xmlns:p14="http://schemas.microsoft.com/office/powerpoint/2010/main" val="24534013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 y="0"/>
            <a:ext cx="948576" cy="369332"/>
          </a:xfrm>
          <a:prstGeom prst="rect">
            <a:avLst/>
          </a:prstGeom>
          <a:solidFill>
            <a:schemeClr val="accent1"/>
          </a:solidFill>
        </p:spPr>
        <p:txBody>
          <a:bodyPr wrap="square" rtlCol="0">
            <a:spAutoFit/>
          </a:bodyPr>
          <a:lstStyle/>
          <a:p>
            <a:pPr algn="ctr"/>
            <a:r>
              <a:rPr lang="en-US" altLang="zh-TW" dirty="0" smtClean="0">
                <a:solidFill>
                  <a:schemeClr val="bg1"/>
                </a:solidFill>
              </a:rPr>
              <a:t>Page 3</a:t>
            </a:r>
            <a:endParaRPr lang="zh-TW" altLang="en-US" dirty="0">
              <a:solidFill>
                <a:schemeClr val="bg1"/>
              </a:solidFill>
            </a:endParaRPr>
          </a:p>
        </p:txBody>
      </p:sp>
      <p:sp>
        <p:nvSpPr>
          <p:cNvPr id="8" name="矩形 7"/>
          <p:cNvSpPr/>
          <p:nvPr/>
        </p:nvSpPr>
        <p:spPr>
          <a:xfrm>
            <a:off x="474376" y="3861048"/>
            <a:ext cx="3071354" cy="400110"/>
          </a:xfrm>
          <a:prstGeom prst="rect">
            <a:avLst/>
          </a:prstGeom>
        </p:spPr>
        <p:txBody>
          <a:bodyPr wrap="none">
            <a:spAutoFit/>
          </a:bodyPr>
          <a:lstStyle/>
          <a:p>
            <a:r>
              <a:rPr lang="en-US" altLang="zh-TW" sz="2000" b="1" dirty="0"/>
              <a:t>Impressively </a:t>
            </a:r>
            <a:r>
              <a:rPr lang="en-US" altLang="zh-TW" sz="2000" b="1" dirty="0" smtClean="0"/>
              <a:t>Rugged Grade</a:t>
            </a:r>
            <a:endParaRPr lang="zh-TW" altLang="en-US" sz="2000" dirty="0"/>
          </a:p>
        </p:txBody>
      </p:sp>
      <p:sp>
        <p:nvSpPr>
          <p:cNvPr id="9" name="矩形 8"/>
          <p:cNvSpPr/>
          <p:nvPr/>
        </p:nvSpPr>
        <p:spPr>
          <a:xfrm>
            <a:off x="539552" y="4339290"/>
            <a:ext cx="4572000" cy="1077218"/>
          </a:xfrm>
          <a:prstGeom prst="rect">
            <a:avLst/>
          </a:prstGeom>
        </p:spPr>
        <p:txBody>
          <a:bodyPr>
            <a:spAutoFit/>
          </a:bodyPr>
          <a:lstStyle/>
          <a:p>
            <a:r>
              <a:rPr lang="en-US" altLang="zh-TW" sz="1600" dirty="0"/>
              <a:t>As a best device for mobile workers, durability is key factor to fulfill each critical task. PM-522 meets rigorous </a:t>
            </a:r>
            <a:r>
              <a:rPr lang="en-US" altLang="zh-TW" sz="1600" dirty="0" smtClean="0"/>
              <a:t>IP65, </a:t>
            </a:r>
            <a:r>
              <a:rPr lang="en-US" altLang="zh-TW" sz="1600" dirty="0"/>
              <a:t>6 feet </a:t>
            </a:r>
            <a:r>
              <a:rPr lang="en-US" altLang="zh-TW" sz="1600" dirty="0" smtClean="0"/>
              <a:t>drop and MIL-STD-810G for vibration and shock resistance</a:t>
            </a:r>
            <a:r>
              <a:rPr lang="en-US" altLang="zh-TW" sz="1600" dirty="0"/>
              <a:t>.</a:t>
            </a:r>
            <a:endParaRPr lang="zh-TW" altLang="en-US" sz="1600" dirty="0"/>
          </a:p>
        </p:txBody>
      </p:sp>
      <p:sp>
        <p:nvSpPr>
          <p:cNvPr id="10" name="矩形 9"/>
          <p:cNvSpPr/>
          <p:nvPr/>
        </p:nvSpPr>
        <p:spPr>
          <a:xfrm>
            <a:off x="534690" y="1814391"/>
            <a:ext cx="4688784" cy="400110"/>
          </a:xfrm>
          <a:prstGeom prst="rect">
            <a:avLst/>
          </a:prstGeom>
        </p:spPr>
        <p:txBody>
          <a:bodyPr wrap="none">
            <a:spAutoFit/>
          </a:bodyPr>
          <a:lstStyle/>
          <a:p>
            <a:r>
              <a:rPr lang="en-US" altLang="zh-TW" sz="2000" b="1" dirty="0"/>
              <a:t>4:3 Screen with Class-leading Specification</a:t>
            </a:r>
            <a:endParaRPr lang="zh-TW" altLang="en-US" sz="2000" dirty="0"/>
          </a:p>
        </p:txBody>
      </p:sp>
      <p:sp>
        <p:nvSpPr>
          <p:cNvPr id="11" name="矩形 10"/>
          <p:cNvSpPr/>
          <p:nvPr/>
        </p:nvSpPr>
        <p:spPr>
          <a:xfrm>
            <a:off x="544853" y="2401020"/>
            <a:ext cx="4572000" cy="830997"/>
          </a:xfrm>
          <a:prstGeom prst="rect">
            <a:avLst/>
          </a:prstGeom>
        </p:spPr>
        <p:txBody>
          <a:bodyPr>
            <a:spAutoFit/>
          </a:bodyPr>
          <a:lstStyle/>
          <a:p>
            <a:r>
              <a:rPr lang="en-US" altLang="zh-TW" sz="1600" dirty="0"/>
              <a:t>The 4:3 screen of PM-522 is equipped to the highest specification on the market and offers large viewing area. It is easily compatible with existing software.</a:t>
            </a:r>
            <a:endParaRPr lang="zh-TW" altLang="en-US" sz="1600" dirty="0"/>
          </a:p>
        </p:txBody>
      </p:sp>
      <p:pic>
        <p:nvPicPr>
          <p:cNvPr id="2052" name="Picture 4" descr="http://www.ruggon.com/en/images/product/features/vm522_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1482481"/>
            <a:ext cx="2108239" cy="201852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Product\RuggON\PM-522\pm5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914" y="3400028"/>
            <a:ext cx="3290248" cy="315023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76672"/>
            <a:ext cx="2129780" cy="57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p:cNvSpPr/>
          <p:nvPr/>
        </p:nvSpPr>
        <p:spPr>
          <a:xfrm>
            <a:off x="3923928" y="6061938"/>
            <a:ext cx="1500732" cy="307777"/>
          </a:xfrm>
          <a:prstGeom prst="rect">
            <a:avLst/>
          </a:prstGeom>
        </p:spPr>
        <p:txBody>
          <a:bodyPr wrap="none">
            <a:spAutoFit/>
          </a:bodyPr>
          <a:lstStyle/>
          <a:p>
            <a:r>
              <a:rPr lang="zh-TW" altLang="en-US" sz="1400" dirty="0" smtClean="0">
                <a:solidFill>
                  <a:srgbClr val="00B050"/>
                </a:solidFill>
              </a:rPr>
              <a:t>檔名 </a:t>
            </a:r>
            <a:r>
              <a:rPr lang="en-US" altLang="zh-TW" sz="1400" dirty="0" smtClean="0">
                <a:solidFill>
                  <a:srgbClr val="00B050"/>
                </a:solidFill>
              </a:rPr>
              <a:t>: Pm522.png</a:t>
            </a:r>
            <a:endParaRPr lang="zh-TW" altLang="en-US" sz="1400" dirty="0">
              <a:solidFill>
                <a:srgbClr val="00B050"/>
              </a:solidFill>
            </a:endParaRPr>
          </a:p>
        </p:txBody>
      </p:sp>
      <p:sp>
        <p:nvSpPr>
          <p:cNvPr id="3" name="矩形 2"/>
          <p:cNvSpPr/>
          <p:nvPr/>
        </p:nvSpPr>
        <p:spPr>
          <a:xfrm>
            <a:off x="6859038" y="3090445"/>
            <a:ext cx="1693092" cy="307777"/>
          </a:xfrm>
          <a:prstGeom prst="rect">
            <a:avLst/>
          </a:prstGeom>
        </p:spPr>
        <p:txBody>
          <a:bodyPr wrap="none">
            <a:spAutoFit/>
          </a:bodyPr>
          <a:lstStyle/>
          <a:p>
            <a:r>
              <a:rPr lang="zh-TW" altLang="en-US" sz="1400" dirty="0">
                <a:solidFill>
                  <a:srgbClr val="00B050"/>
                </a:solidFill>
              </a:rPr>
              <a:t>檔名 </a:t>
            </a:r>
            <a:r>
              <a:rPr lang="en-US" altLang="zh-TW" sz="1400" dirty="0">
                <a:solidFill>
                  <a:srgbClr val="00B050"/>
                </a:solidFill>
              </a:rPr>
              <a:t>: </a:t>
            </a:r>
            <a:r>
              <a:rPr lang="en-US" altLang="zh-TW" sz="1400" dirty="0" smtClean="0">
                <a:solidFill>
                  <a:srgbClr val="00B050"/>
                </a:solidFill>
              </a:rPr>
              <a:t>PM522_1.png</a:t>
            </a:r>
            <a:endParaRPr lang="zh-TW" altLang="en-US" sz="1400" dirty="0">
              <a:solidFill>
                <a:srgbClr val="00B050"/>
              </a:solidFill>
            </a:endParaRPr>
          </a:p>
        </p:txBody>
      </p:sp>
      <p:sp>
        <p:nvSpPr>
          <p:cNvPr id="4" name="矩形 3"/>
          <p:cNvSpPr/>
          <p:nvPr/>
        </p:nvSpPr>
        <p:spPr>
          <a:xfrm>
            <a:off x="479003" y="1297815"/>
            <a:ext cx="5433347" cy="369332"/>
          </a:xfrm>
          <a:prstGeom prst="rect">
            <a:avLst/>
          </a:prstGeom>
        </p:spPr>
        <p:txBody>
          <a:bodyPr wrap="none">
            <a:spAutoFit/>
          </a:bodyPr>
          <a:lstStyle/>
          <a:p>
            <a:r>
              <a:rPr lang="en-US" altLang="zh-TW" b="1" dirty="0"/>
              <a:t>Functionality and </a:t>
            </a:r>
            <a:r>
              <a:rPr lang="en-US" altLang="zh-TW" b="1" dirty="0" smtClean="0"/>
              <a:t>Durability. </a:t>
            </a:r>
            <a:r>
              <a:rPr lang="en-US" altLang="zh-TW" b="1" dirty="0"/>
              <a:t>A </a:t>
            </a:r>
            <a:r>
              <a:rPr lang="en-US" altLang="zh-TW" b="1" dirty="0" smtClean="0"/>
              <a:t>Powerful Combination</a:t>
            </a:r>
            <a:r>
              <a:rPr lang="en-US" altLang="zh-TW" b="1" dirty="0"/>
              <a:t>.</a:t>
            </a:r>
            <a:endParaRPr lang="zh-TW" altLang="en-US" b="1" dirty="0"/>
          </a:p>
        </p:txBody>
      </p:sp>
    </p:spTree>
    <p:extLst>
      <p:ext uri="{BB962C8B-B14F-4D97-AF65-F5344CB8AC3E}">
        <p14:creationId xmlns:p14="http://schemas.microsoft.com/office/powerpoint/2010/main" val="1828345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70259" y="561548"/>
            <a:ext cx="2596929" cy="400110"/>
          </a:xfrm>
          <a:prstGeom prst="rect">
            <a:avLst/>
          </a:prstGeom>
        </p:spPr>
        <p:txBody>
          <a:bodyPr wrap="none">
            <a:spAutoFit/>
          </a:bodyPr>
          <a:lstStyle/>
          <a:p>
            <a:r>
              <a:rPr lang="en-US" altLang="zh-TW" sz="2000" b="1" dirty="0"/>
              <a:t>Field </a:t>
            </a:r>
            <a:r>
              <a:rPr lang="en-US" altLang="zh-TW" sz="2000" b="1" dirty="0" smtClean="0"/>
              <a:t>Dedicated Device</a:t>
            </a:r>
            <a:endParaRPr lang="zh-TW" altLang="en-US" sz="2000" dirty="0"/>
          </a:p>
        </p:txBody>
      </p:sp>
      <p:sp>
        <p:nvSpPr>
          <p:cNvPr id="5" name="矩形 4"/>
          <p:cNvSpPr/>
          <p:nvPr/>
        </p:nvSpPr>
        <p:spPr>
          <a:xfrm>
            <a:off x="470259" y="961658"/>
            <a:ext cx="3381661" cy="1077218"/>
          </a:xfrm>
          <a:prstGeom prst="rect">
            <a:avLst/>
          </a:prstGeom>
        </p:spPr>
        <p:txBody>
          <a:bodyPr wrap="square">
            <a:spAutoFit/>
          </a:bodyPr>
          <a:lstStyle/>
          <a:p>
            <a:r>
              <a:rPr lang="en-US" altLang="zh-TW" sz="1600" dirty="0" smtClean="0"/>
              <a:t>PM-522 </a:t>
            </a:r>
            <a:r>
              <a:rPr lang="en-US" altLang="zh-TW" sz="1600" dirty="0"/>
              <a:t>comes with a number of functions for data </a:t>
            </a:r>
            <a:r>
              <a:rPr lang="en-US" altLang="zh-TW" sz="1600" dirty="0" smtClean="0"/>
              <a:t>capture to offer </a:t>
            </a:r>
            <a:r>
              <a:rPr lang="en-US" altLang="zh-TW" sz="1600" dirty="0"/>
              <a:t>more simple and efficient device for field workers.</a:t>
            </a:r>
            <a:endParaRPr lang="zh-TW" altLang="en-US" sz="1600" dirty="0"/>
          </a:p>
        </p:txBody>
      </p:sp>
      <p:pic>
        <p:nvPicPr>
          <p:cNvPr id="26" name="Picture 10" descr="http://www.appsbarcode.com/images/composite%20c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8718" y="1786848"/>
            <a:ext cx="1093523" cy="504055"/>
          </a:xfrm>
          <a:prstGeom prst="rect">
            <a:avLst/>
          </a:prstGeom>
          <a:noFill/>
          <a:extLst>
            <a:ext uri="{909E8E84-426E-40DD-AFC4-6F175D3DCCD1}">
              <a14:hiddenFill xmlns:a14="http://schemas.microsoft.com/office/drawing/2010/main">
                <a:solidFill>
                  <a:srgbClr val="FFFFFF"/>
                </a:solidFill>
              </a14:hiddenFill>
            </a:ext>
          </a:extLst>
        </p:spPr>
      </p:pic>
      <p:sp>
        <p:nvSpPr>
          <p:cNvPr id="27" name="文字方塊 26"/>
          <p:cNvSpPr txBox="1"/>
          <p:nvPr/>
        </p:nvSpPr>
        <p:spPr>
          <a:xfrm>
            <a:off x="3856922" y="2436130"/>
            <a:ext cx="1981889" cy="369332"/>
          </a:xfrm>
          <a:prstGeom prst="rect">
            <a:avLst/>
          </a:prstGeom>
          <a:noFill/>
        </p:spPr>
        <p:txBody>
          <a:bodyPr wrap="none" rtlCol="0">
            <a:spAutoFit/>
          </a:bodyPr>
          <a:lstStyle/>
          <a:p>
            <a:r>
              <a:rPr lang="en-US" altLang="zh-TW" dirty="0" smtClean="0"/>
              <a:t>2D Barcode Reader</a:t>
            </a:r>
            <a:endParaRPr lang="zh-TW" altLang="en-US" dirty="0"/>
          </a:p>
        </p:txBody>
      </p:sp>
      <p:pic>
        <p:nvPicPr>
          <p:cNvPr id="28" name="Picture 12" descr="http://thumb7.shutterstock.com/display_pic_with_logo/2857603/257891831/stock-vector-hand-swiping-a-credit-card-symbol-for-download-vector-icons-for-video-mobile-apps-web-sites-and-257891831.jpg">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42" t="1277" r="7591" b="43645"/>
          <a:stretch/>
        </p:blipFill>
        <p:spPr bwMode="auto">
          <a:xfrm>
            <a:off x="6281816" y="1651607"/>
            <a:ext cx="989103" cy="783650"/>
          </a:xfrm>
          <a:prstGeom prst="rect">
            <a:avLst/>
          </a:prstGeom>
          <a:noFill/>
          <a:extLst>
            <a:ext uri="{909E8E84-426E-40DD-AFC4-6F175D3DCCD1}">
              <a14:hiddenFill xmlns:a14="http://schemas.microsoft.com/office/drawing/2010/main">
                <a:solidFill>
                  <a:srgbClr val="FFFFFF"/>
                </a:solidFill>
              </a14:hiddenFill>
            </a:ext>
          </a:extLst>
        </p:spPr>
      </p:pic>
      <p:sp>
        <p:nvSpPr>
          <p:cNvPr id="29" name="文字方塊 28"/>
          <p:cNvSpPr txBox="1"/>
          <p:nvPr/>
        </p:nvSpPr>
        <p:spPr>
          <a:xfrm>
            <a:off x="5958774" y="2435257"/>
            <a:ext cx="2441246" cy="369332"/>
          </a:xfrm>
          <a:prstGeom prst="rect">
            <a:avLst/>
          </a:prstGeom>
          <a:noFill/>
        </p:spPr>
        <p:txBody>
          <a:bodyPr wrap="none" rtlCol="0">
            <a:spAutoFit/>
          </a:bodyPr>
          <a:lstStyle/>
          <a:p>
            <a:r>
              <a:rPr lang="en-US" altLang="zh-TW" dirty="0" smtClean="0"/>
              <a:t>Magnetic Stripe Reader </a:t>
            </a:r>
            <a:endParaRPr lang="zh-TW" altLang="en-US" dirty="0"/>
          </a:p>
        </p:txBody>
      </p:sp>
      <p:pic>
        <p:nvPicPr>
          <p:cNvPr id="3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5046" y="183492"/>
            <a:ext cx="993322" cy="756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矩形 30"/>
          <p:cNvSpPr/>
          <p:nvPr/>
        </p:nvSpPr>
        <p:spPr>
          <a:xfrm>
            <a:off x="6872139" y="388960"/>
            <a:ext cx="576064" cy="368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2" name="Picture 8" descr="http://thumb1.shutterstock.com/display_pic_with_logo/3338918/317745290/stock-photo-nfc-technolgy-icon-set-flat-series-317745290.jpg"/>
          <p:cNvPicPr>
            <a:picLocks noChangeAspect="1" noChangeArrowheads="1"/>
          </p:cNvPicPr>
          <p:nvPr/>
        </p:nvPicPr>
        <p:blipFill rotWithShape="1">
          <a:blip r:embed="rId6">
            <a:extLst>
              <a:ext uri="{28A0092B-C50C-407E-A947-70E740481C1C}">
                <a14:useLocalDpi xmlns:a14="http://schemas.microsoft.com/office/drawing/2010/main" val="0"/>
              </a:ext>
            </a:extLst>
          </a:blip>
          <a:srcRect l="12015" t="17118" r="75970" b="78152"/>
          <a:stretch/>
        </p:blipFill>
        <p:spPr bwMode="auto">
          <a:xfrm>
            <a:off x="6872139" y="467498"/>
            <a:ext cx="515000" cy="2117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www.xda-developers.com/wp-content/uploads/2012/06/NFC.gif?139d23"/>
          <p:cNvPicPr>
            <a:picLocks noChangeAspect="1" noChangeArrowheads="1"/>
          </p:cNvPicPr>
          <p:nvPr/>
        </p:nvPicPr>
        <p:blipFill rotWithShape="1">
          <a:blip r:embed="rId7">
            <a:extLst>
              <a:ext uri="{28A0092B-C50C-407E-A947-70E740481C1C}">
                <a14:useLocalDpi xmlns:a14="http://schemas.microsoft.com/office/drawing/2010/main" val="0"/>
              </a:ext>
            </a:extLst>
          </a:blip>
          <a:srcRect l="76626" t="35477" r="5690" b="36028"/>
          <a:stretch/>
        </p:blipFill>
        <p:spPr bwMode="auto">
          <a:xfrm>
            <a:off x="7552626" y="334613"/>
            <a:ext cx="327625" cy="477534"/>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6176165" y="943170"/>
            <a:ext cx="2663037" cy="369332"/>
          </a:xfrm>
          <a:prstGeom prst="rect">
            <a:avLst/>
          </a:prstGeom>
        </p:spPr>
        <p:txBody>
          <a:bodyPr wrap="none">
            <a:spAutoFit/>
          </a:bodyPr>
          <a:lstStyle/>
          <a:p>
            <a:r>
              <a:rPr lang="en-US" altLang="zh-TW" dirty="0"/>
              <a:t>Near Field Communication</a:t>
            </a:r>
            <a:endParaRPr lang="zh-TW" altLang="en-US" dirty="0"/>
          </a:p>
        </p:txBody>
      </p:sp>
      <p:pic>
        <p:nvPicPr>
          <p:cNvPr id="4098" name="Picture 2" descr="http://us.123rf.com/450wm/myvector/myvector1306/myvector130600196/20084363-credit-card-icon.jpg?ver=6">
            <a:hlinkClick r:id="rId8"/>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0833" t="22361" r="19702" b="25445"/>
          <a:stretch/>
        </p:blipFill>
        <p:spPr bwMode="auto">
          <a:xfrm>
            <a:off x="4296637" y="633313"/>
            <a:ext cx="748179" cy="656690"/>
          </a:xfrm>
          <a:prstGeom prst="rect">
            <a:avLst/>
          </a:prstGeom>
          <a:noFill/>
          <a:extLst>
            <a:ext uri="{909E8E84-426E-40DD-AFC4-6F175D3DCCD1}">
              <a14:hiddenFill xmlns:a14="http://schemas.microsoft.com/office/drawing/2010/main">
                <a:solidFill>
                  <a:srgbClr val="FFFFFF"/>
                </a:solidFill>
              </a14:hiddenFill>
            </a:ext>
          </a:extLst>
        </p:spPr>
      </p:pic>
      <p:pic>
        <p:nvPicPr>
          <p:cNvPr id="35" name="圖片 34" descr="CAC.jpg"/>
          <p:cNvPicPr>
            <a:picLocks noChangeAspect="1"/>
          </p:cNvPicPr>
          <p:nvPr/>
        </p:nvPicPr>
        <p:blipFill>
          <a:blip r:embed="rId10" cstate="screen">
            <a:clrChange>
              <a:clrFrom>
                <a:srgbClr val="00A1E9"/>
              </a:clrFrom>
              <a:clrTo>
                <a:srgbClr val="00A1E9">
                  <a:alpha val="0"/>
                </a:srgbClr>
              </a:clrTo>
            </a:clrChange>
            <a:extLst>
              <a:ext uri="{28A0092B-C50C-407E-A947-70E740481C1C}">
                <a14:useLocalDpi xmlns:a14="http://schemas.microsoft.com/office/drawing/2010/main"/>
              </a:ext>
            </a:extLst>
          </a:blip>
          <a:srcRect/>
          <a:stretch>
            <a:fillRect/>
          </a:stretch>
        </p:blipFill>
        <p:spPr>
          <a:xfrm rot="10800000">
            <a:off x="5119241" y="742208"/>
            <a:ext cx="424357" cy="735707"/>
          </a:xfrm>
          <a:prstGeom prst="rect">
            <a:avLst/>
          </a:prstGeom>
        </p:spPr>
      </p:pic>
      <p:cxnSp>
        <p:nvCxnSpPr>
          <p:cNvPr id="6" name="直線單箭頭接點 5"/>
          <p:cNvCxnSpPr/>
          <p:nvPr/>
        </p:nvCxnSpPr>
        <p:spPr>
          <a:xfrm>
            <a:off x="4847866" y="1196752"/>
            <a:ext cx="339704"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826027" y="1443307"/>
            <a:ext cx="1641283" cy="276999"/>
          </a:xfrm>
          <a:prstGeom prst="rect">
            <a:avLst/>
          </a:prstGeom>
        </p:spPr>
        <p:txBody>
          <a:bodyPr wrap="none">
            <a:spAutoFit/>
          </a:bodyPr>
          <a:lstStyle/>
          <a:p>
            <a:r>
              <a:rPr lang="zh-TW" altLang="en-US" sz="1200" dirty="0" smtClean="0">
                <a:solidFill>
                  <a:srgbClr val="00B050"/>
                </a:solidFill>
              </a:rPr>
              <a:t>檔名 </a:t>
            </a:r>
            <a:r>
              <a:rPr lang="en-US" altLang="zh-TW" sz="1200" dirty="0" smtClean="0">
                <a:solidFill>
                  <a:srgbClr val="00B050"/>
                </a:solidFill>
              </a:rPr>
              <a:t>: Smart-Cards.png</a:t>
            </a:r>
            <a:endParaRPr lang="zh-TW" altLang="en-US" sz="1200" dirty="0">
              <a:solidFill>
                <a:srgbClr val="00B050"/>
              </a:solidFill>
            </a:endParaRPr>
          </a:p>
        </p:txBody>
      </p:sp>
    </p:spTree>
    <p:extLst>
      <p:ext uri="{BB962C8B-B14F-4D97-AF65-F5344CB8AC3E}">
        <p14:creationId xmlns:p14="http://schemas.microsoft.com/office/powerpoint/2010/main" val="957441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24166" y="732438"/>
            <a:ext cx="1047082" cy="369332"/>
          </a:xfrm>
          <a:prstGeom prst="rect">
            <a:avLst/>
          </a:prstGeom>
          <a:noFill/>
        </p:spPr>
        <p:txBody>
          <a:bodyPr wrap="none" rtlCol="0">
            <a:spAutoFit/>
          </a:bodyPr>
          <a:lstStyle/>
          <a:p>
            <a:r>
              <a:rPr lang="en-US" altLang="zh-TW" dirty="0" smtClean="0"/>
              <a:t>PM-311B</a:t>
            </a:r>
            <a:endParaRPr lang="zh-TW" altLang="en-US" dirty="0"/>
          </a:p>
        </p:txBody>
      </p:sp>
      <p:sp>
        <p:nvSpPr>
          <p:cNvPr id="5" name="文字方塊 4"/>
          <p:cNvSpPr txBox="1"/>
          <p:nvPr/>
        </p:nvSpPr>
        <p:spPr>
          <a:xfrm>
            <a:off x="243694" y="2468322"/>
            <a:ext cx="922047" cy="369332"/>
          </a:xfrm>
          <a:prstGeom prst="rect">
            <a:avLst/>
          </a:prstGeom>
          <a:noFill/>
        </p:spPr>
        <p:txBody>
          <a:bodyPr wrap="none" rtlCol="0">
            <a:spAutoFit/>
          </a:bodyPr>
          <a:lstStyle/>
          <a:p>
            <a:r>
              <a:rPr lang="en-US" altLang="zh-TW" dirty="0" smtClean="0"/>
              <a:t>PM-311</a:t>
            </a:r>
            <a:endParaRPr lang="zh-TW" altLang="en-US" dirty="0"/>
          </a:p>
        </p:txBody>
      </p:sp>
      <p:sp>
        <p:nvSpPr>
          <p:cNvPr id="6" name="文字方塊 5"/>
          <p:cNvSpPr txBox="1"/>
          <p:nvPr/>
        </p:nvSpPr>
        <p:spPr>
          <a:xfrm>
            <a:off x="1" y="0"/>
            <a:ext cx="948576" cy="369332"/>
          </a:xfrm>
          <a:prstGeom prst="rect">
            <a:avLst/>
          </a:prstGeom>
          <a:solidFill>
            <a:schemeClr val="accent1"/>
          </a:solidFill>
        </p:spPr>
        <p:txBody>
          <a:bodyPr wrap="square" rtlCol="0">
            <a:spAutoFit/>
          </a:bodyPr>
          <a:lstStyle/>
          <a:p>
            <a:pPr algn="ctr"/>
            <a:r>
              <a:rPr lang="en-US" altLang="zh-TW" dirty="0" smtClean="0">
                <a:solidFill>
                  <a:schemeClr val="bg1"/>
                </a:solidFill>
              </a:rPr>
              <a:t>Page 4</a:t>
            </a:r>
            <a:endParaRPr lang="zh-TW" altLang="en-US" dirty="0">
              <a:solidFill>
                <a:schemeClr val="bg1"/>
              </a:solidFill>
            </a:endParaRPr>
          </a:p>
        </p:txBody>
      </p:sp>
      <p:sp>
        <p:nvSpPr>
          <p:cNvPr id="10" name="矩形 9"/>
          <p:cNvSpPr/>
          <p:nvPr/>
        </p:nvSpPr>
        <p:spPr>
          <a:xfrm>
            <a:off x="949115" y="2989372"/>
            <a:ext cx="1232005" cy="692497"/>
          </a:xfrm>
          <a:prstGeom prst="rect">
            <a:avLst/>
          </a:prstGeom>
        </p:spPr>
        <p:txBody>
          <a:bodyPr wrap="square" lIns="0" tIns="0" rIns="0" bIns="0">
            <a:spAutoFit/>
          </a:bodyPr>
          <a:lstStyle/>
          <a:p>
            <a:r>
              <a:rPr lang="en-US" altLang="zh-TW" sz="900" dirty="0" err="1" smtClean="0"/>
              <a:t>Xxxxxxxxxxxxxxxx</a:t>
            </a:r>
            <a:endParaRPr lang="en-US" altLang="zh-TW" sz="900" dirty="0" smtClean="0"/>
          </a:p>
          <a:p>
            <a:r>
              <a:rPr lang="en-US" altLang="zh-TW" sz="900" dirty="0" err="1" smtClean="0"/>
              <a:t>Xxxxxxxxxxxxxx</a:t>
            </a:r>
            <a:endParaRPr lang="en-US" altLang="zh-TW" sz="900" dirty="0" smtClean="0"/>
          </a:p>
          <a:p>
            <a:r>
              <a:rPr lang="en-US" altLang="zh-TW" sz="900" dirty="0" err="1" smtClean="0"/>
              <a:t>Xxxxxxxxxxxxxxxxxx</a:t>
            </a:r>
            <a:endParaRPr lang="en-US" altLang="zh-TW" sz="900" dirty="0" smtClean="0"/>
          </a:p>
          <a:p>
            <a:r>
              <a:rPr lang="en-US" altLang="zh-TW" sz="900" dirty="0" err="1" smtClean="0"/>
              <a:t>Xxxxxxxxxxxxxx</a:t>
            </a:r>
            <a:endParaRPr lang="en-US" altLang="zh-TW" sz="900" dirty="0" smtClean="0"/>
          </a:p>
          <a:p>
            <a:r>
              <a:rPr lang="en-US" altLang="zh-TW" sz="900" dirty="0" err="1" smtClean="0"/>
              <a:t>xxxxxxxxxxxxxxxxx</a:t>
            </a:r>
            <a:endParaRPr lang="zh-TW" altLang="en-US" sz="900" dirty="0"/>
          </a:p>
        </p:txBody>
      </p:sp>
      <p:sp>
        <p:nvSpPr>
          <p:cNvPr id="12" name="矩形 11"/>
          <p:cNvSpPr/>
          <p:nvPr/>
        </p:nvSpPr>
        <p:spPr>
          <a:xfrm>
            <a:off x="358455" y="2963739"/>
            <a:ext cx="571534" cy="769441"/>
          </a:xfrm>
          <a:prstGeom prst="rect">
            <a:avLst/>
          </a:prstGeom>
        </p:spPr>
        <p:txBody>
          <a:bodyPr wrap="square" lIns="0" tIns="0" rIns="0" bIns="0">
            <a:spAutoFit/>
          </a:bodyPr>
          <a:lstStyle/>
          <a:p>
            <a:r>
              <a:rPr lang="en-US" altLang="zh-TW" sz="1000" dirty="0" err="1" smtClean="0"/>
              <a:t>Xxxx</a:t>
            </a:r>
            <a:endParaRPr lang="en-US" altLang="zh-TW" sz="1000" dirty="0" smtClean="0"/>
          </a:p>
          <a:p>
            <a:r>
              <a:rPr lang="en-US" altLang="zh-TW" sz="1000" dirty="0" err="1" smtClean="0"/>
              <a:t>Xxxxx</a:t>
            </a:r>
            <a:endParaRPr lang="en-US" altLang="zh-TW" sz="1000" dirty="0" smtClean="0"/>
          </a:p>
          <a:p>
            <a:r>
              <a:rPr lang="en-US" altLang="zh-TW" sz="1000" dirty="0" err="1" smtClean="0"/>
              <a:t>Xxxxx</a:t>
            </a:r>
            <a:endParaRPr lang="en-US" altLang="zh-TW" sz="1000" dirty="0" smtClean="0"/>
          </a:p>
          <a:p>
            <a:r>
              <a:rPr lang="en-US" altLang="zh-TW" sz="1000" dirty="0" err="1" smtClean="0"/>
              <a:t>Xxxx</a:t>
            </a:r>
            <a:endParaRPr lang="en-US" altLang="zh-TW" sz="1000" dirty="0" smtClean="0"/>
          </a:p>
          <a:p>
            <a:r>
              <a:rPr lang="en-US" altLang="zh-TW" sz="1000" dirty="0" err="1" smtClean="0"/>
              <a:t>xxxxx</a:t>
            </a:r>
            <a:endParaRPr lang="zh-TW" altLang="en-US" sz="1000" dirty="0"/>
          </a:p>
        </p:txBody>
      </p:sp>
      <p:pic>
        <p:nvPicPr>
          <p:cNvPr id="1026" name="Picture 2" descr="D:\Product\RuggON\T70C\Image_intra\PM311_1_I.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10" b="98653" l="74" r="97202"/>
                    </a14:imgEffect>
                  </a14:imgLayer>
                </a14:imgProps>
              </a:ext>
              <a:ext uri="{28A0092B-C50C-407E-A947-70E740481C1C}">
                <a14:useLocalDpi xmlns:a14="http://schemas.microsoft.com/office/drawing/2010/main" val="0"/>
              </a:ext>
            </a:extLst>
          </a:blip>
          <a:srcRect/>
          <a:stretch>
            <a:fillRect/>
          </a:stretch>
        </p:blipFill>
        <p:spPr bwMode="auto">
          <a:xfrm rot="20952314">
            <a:off x="1191979" y="2309061"/>
            <a:ext cx="786163" cy="687855"/>
          </a:xfrm>
          <a:prstGeom prst="rect">
            <a:avLst/>
          </a:prstGeom>
          <a:noFill/>
          <a:extLst>
            <a:ext uri="{909E8E84-426E-40DD-AFC4-6F175D3DCCD1}">
              <a14:hiddenFill xmlns:a14="http://schemas.microsoft.com/office/drawing/2010/main">
                <a:solidFill>
                  <a:srgbClr val="FFFFFF"/>
                </a:solidFill>
              </a14:hiddenFill>
            </a:ext>
          </a:extLst>
        </p:spPr>
      </p:pic>
      <p:pic>
        <p:nvPicPr>
          <p:cNvPr id="72" name="圖片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42135" y="606998"/>
            <a:ext cx="665569" cy="598008"/>
          </a:xfrm>
          <a:prstGeom prst="rect">
            <a:avLst/>
          </a:prstGeom>
        </p:spPr>
      </p:pic>
      <p:sp>
        <p:nvSpPr>
          <p:cNvPr id="73" name="矩形 72"/>
          <p:cNvSpPr/>
          <p:nvPr/>
        </p:nvSpPr>
        <p:spPr>
          <a:xfrm>
            <a:off x="948577" y="1340768"/>
            <a:ext cx="1232005" cy="692497"/>
          </a:xfrm>
          <a:prstGeom prst="rect">
            <a:avLst/>
          </a:prstGeom>
        </p:spPr>
        <p:txBody>
          <a:bodyPr wrap="square" lIns="0" tIns="0" rIns="0" bIns="0">
            <a:spAutoFit/>
          </a:bodyPr>
          <a:lstStyle/>
          <a:p>
            <a:r>
              <a:rPr lang="en-US" altLang="zh-TW" sz="900" dirty="0" err="1" smtClean="0"/>
              <a:t>Xxxxxxxxxxxxxxxx</a:t>
            </a:r>
            <a:endParaRPr lang="en-US" altLang="zh-TW" sz="900" dirty="0" smtClean="0"/>
          </a:p>
          <a:p>
            <a:r>
              <a:rPr lang="en-US" altLang="zh-TW" sz="900" dirty="0" err="1" smtClean="0"/>
              <a:t>Xxxxxxxxxxxxxx</a:t>
            </a:r>
            <a:endParaRPr lang="en-US" altLang="zh-TW" sz="900" dirty="0" smtClean="0"/>
          </a:p>
          <a:p>
            <a:r>
              <a:rPr lang="en-US" altLang="zh-TW" sz="900" dirty="0" err="1" smtClean="0"/>
              <a:t>Xxxxxxxxxxxxxxxxxx</a:t>
            </a:r>
            <a:endParaRPr lang="en-US" altLang="zh-TW" sz="900" dirty="0" smtClean="0"/>
          </a:p>
          <a:p>
            <a:r>
              <a:rPr lang="en-US" altLang="zh-TW" sz="900" dirty="0" err="1" smtClean="0"/>
              <a:t>Xxxxxxxxxxxxxx</a:t>
            </a:r>
            <a:endParaRPr lang="en-US" altLang="zh-TW" sz="900" dirty="0" smtClean="0"/>
          </a:p>
          <a:p>
            <a:r>
              <a:rPr lang="en-US" altLang="zh-TW" sz="900" dirty="0" err="1" smtClean="0"/>
              <a:t>xxxxxxxxxxxxxxxxx</a:t>
            </a:r>
            <a:endParaRPr lang="zh-TW" altLang="en-US" sz="900" dirty="0"/>
          </a:p>
        </p:txBody>
      </p:sp>
      <p:sp>
        <p:nvSpPr>
          <p:cNvPr id="74" name="矩形 73"/>
          <p:cNvSpPr/>
          <p:nvPr/>
        </p:nvSpPr>
        <p:spPr>
          <a:xfrm>
            <a:off x="357917" y="1315135"/>
            <a:ext cx="571534" cy="769441"/>
          </a:xfrm>
          <a:prstGeom prst="rect">
            <a:avLst/>
          </a:prstGeom>
        </p:spPr>
        <p:txBody>
          <a:bodyPr wrap="square" lIns="0" tIns="0" rIns="0" bIns="0">
            <a:spAutoFit/>
          </a:bodyPr>
          <a:lstStyle/>
          <a:p>
            <a:r>
              <a:rPr lang="en-US" altLang="zh-TW" sz="1000" dirty="0" err="1" smtClean="0"/>
              <a:t>Xxxx</a:t>
            </a:r>
            <a:endParaRPr lang="en-US" altLang="zh-TW" sz="1000" dirty="0" smtClean="0"/>
          </a:p>
          <a:p>
            <a:r>
              <a:rPr lang="en-US" altLang="zh-TW" sz="1000" dirty="0" err="1" smtClean="0"/>
              <a:t>Xxxxx</a:t>
            </a:r>
            <a:endParaRPr lang="en-US" altLang="zh-TW" sz="1000" dirty="0" smtClean="0"/>
          </a:p>
          <a:p>
            <a:r>
              <a:rPr lang="en-US" altLang="zh-TW" sz="1000" dirty="0" err="1" smtClean="0"/>
              <a:t>Xxxxx</a:t>
            </a:r>
            <a:endParaRPr lang="en-US" altLang="zh-TW" sz="1000" dirty="0" smtClean="0"/>
          </a:p>
          <a:p>
            <a:r>
              <a:rPr lang="en-US" altLang="zh-TW" sz="1000" dirty="0" err="1" smtClean="0"/>
              <a:t>Xxxx</a:t>
            </a:r>
            <a:endParaRPr lang="en-US" altLang="zh-TW" sz="1000" dirty="0" smtClean="0"/>
          </a:p>
          <a:p>
            <a:r>
              <a:rPr lang="en-US" altLang="zh-TW" sz="1000" dirty="0" err="1" smtClean="0"/>
              <a:t>xxxxx</a:t>
            </a:r>
            <a:endParaRPr lang="zh-TW" altLang="en-US" sz="1000" dirty="0"/>
          </a:p>
        </p:txBody>
      </p:sp>
      <p:sp>
        <p:nvSpPr>
          <p:cNvPr id="75" name="文字方塊 74"/>
          <p:cNvSpPr txBox="1"/>
          <p:nvPr/>
        </p:nvSpPr>
        <p:spPr>
          <a:xfrm>
            <a:off x="286683" y="3933056"/>
            <a:ext cx="840936" cy="369332"/>
          </a:xfrm>
          <a:prstGeom prst="rect">
            <a:avLst/>
          </a:prstGeom>
          <a:noFill/>
        </p:spPr>
        <p:txBody>
          <a:bodyPr wrap="none" rtlCol="0">
            <a:spAutoFit/>
          </a:bodyPr>
          <a:lstStyle/>
          <a:p>
            <a:r>
              <a:rPr lang="en-US" altLang="zh-TW" dirty="0" smtClean="0"/>
              <a:t>PA-301</a:t>
            </a:r>
            <a:endParaRPr lang="zh-TW" altLang="en-US" dirty="0"/>
          </a:p>
        </p:txBody>
      </p:sp>
      <p:pic>
        <p:nvPicPr>
          <p:cNvPr id="1027" name="Picture 3" descr="D:\Product\RuggON\PA301\Image_intra\PA301_1_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9944" y="3857620"/>
            <a:ext cx="616007" cy="520204"/>
          </a:xfrm>
          <a:prstGeom prst="rect">
            <a:avLst/>
          </a:prstGeom>
          <a:noFill/>
          <a:extLst>
            <a:ext uri="{909E8E84-426E-40DD-AFC4-6F175D3DCCD1}">
              <a14:hiddenFill xmlns:a14="http://schemas.microsoft.com/office/drawing/2010/main">
                <a:solidFill>
                  <a:srgbClr val="FFFFFF"/>
                </a:solidFill>
              </a14:hiddenFill>
            </a:ext>
          </a:extLst>
        </p:spPr>
      </p:pic>
      <p:sp>
        <p:nvSpPr>
          <p:cNvPr id="77" name="矩形 76"/>
          <p:cNvSpPr/>
          <p:nvPr/>
        </p:nvSpPr>
        <p:spPr>
          <a:xfrm>
            <a:off x="853237" y="4581128"/>
            <a:ext cx="1232005" cy="692497"/>
          </a:xfrm>
          <a:prstGeom prst="rect">
            <a:avLst/>
          </a:prstGeom>
        </p:spPr>
        <p:txBody>
          <a:bodyPr wrap="square" lIns="0" tIns="0" rIns="0" bIns="0">
            <a:spAutoFit/>
          </a:bodyPr>
          <a:lstStyle/>
          <a:p>
            <a:r>
              <a:rPr lang="en-US" altLang="zh-TW" sz="900" dirty="0" err="1" smtClean="0"/>
              <a:t>Xxxxxxxxxxxxxxxx</a:t>
            </a:r>
            <a:endParaRPr lang="en-US" altLang="zh-TW" sz="900" dirty="0" smtClean="0"/>
          </a:p>
          <a:p>
            <a:r>
              <a:rPr lang="en-US" altLang="zh-TW" sz="900" dirty="0" err="1" smtClean="0"/>
              <a:t>Xxxxxxxxxxxxxx</a:t>
            </a:r>
            <a:endParaRPr lang="en-US" altLang="zh-TW" sz="900" dirty="0" smtClean="0"/>
          </a:p>
          <a:p>
            <a:r>
              <a:rPr lang="en-US" altLang="zh-TW" sz="900" dirty="0" err="1" smtClean="0"/>
              <a:t>Xxxxxxxxxxxxxxxxxx</a:t>
            </a:r>
            <a:endParaRPr lang="en-US" altLang="zh-TW" sz="900" dirty="0" smtClean="0"/>
          </a:p>
          <a:p>
            <a:r>
              <a:rPr lang="en-US" altLang="zh-TW" sz="900" dirty="0" err="1" smtClean="0"/>
              <a:t>Xxxxxxxxxxxxxx</a:t>
            </a:r>
            <a:endParaRPr lang="en-US" altLang="zh-TW" sz="900" dirty="0" smtClean="0"/>
          </a:p>
          <a:p>
            <a:r>
              <a:rPr lang="en-US" altLang="zh-TW" sz="900" dirty="0" err="1" smtClean="0"/>
              <a:t>xxxxxxxxxxxxxxxxx</a:t>
            </a:r>
            <a:endParaRPr lang="zh-TW" altLang="en-US" sz="900" dirty="0"/>
          </a:p>
        </p:txBody>
      </p:sp>
      <p:sp>
        <p:nvSpPr>
          <p:cNvPr id="78" name="矩形 77"/>
          <p:cNvSpPr/>
          <p:nvPr/>
        </p:nvSpPr>
        <p:spPr>
          <a:xfrm>
            <a:off x="262577" y="4555495"/>
            <a:ext cx="571534" cy="769441"/>
          </a:xfrm>
          <a:prstGeom prst="rect">
            <a:avLst/>
          </a:prstGeom>
        </p:spPr>
        <p:txBody>
          <a:bodyPr wrap="square" lIns="0" tIns="0" rIns="0" bIns="0">
            <a:spAutoFit/>
          </a:bodyPr>
          <a:lstStyle/>
          <a:p>
            <a:r>
              <a:rPr lang="en-US" altLang="zh-TW" sz="1000" dirty="0" err="1" smtClean="0"/>
              <a:t>Xxxx</a:t>
            </a:r>
            <a:endParaRPr lang="en-US" altLang="zh-TW" sz="1000" dirty="0" smtClean="0"/>
          </a:p>
          <a:p>
            <a:r>
              <a:rPr lang="en-US" altLang="zh-TW" sz="1000" dirty="0" err="1" smtClean="0"/>
              <a:t>Xxxxx</a:t>
            </a:r>
            <a:endParaRPr lang="en-US" altLang="zh-TW" sz="1000" dirty="0" smtClean="0"/>
          </a:p>
          <a:p>
            <a:r>
              <a:rPr lang="en-US" altLang="zh-TW" sz="1000" dirty="0" err="1" smtClean="0"/>
              <a:t>Xxxxx</a:t>
            </a:r>
            <a:endParaRPr lang="en-US" altLang="zh-TW" sz="1000" dirty="0" smtClean="0"/>
          </a:p>
          <a:p>
            <a:r>
              <a:rPr lang="en-US" altLang="zh-TW" sz="1000" dirty="0" err="1" smtClean="0"/>
              <a:t>Xxxx</a:t>
            </a:r>
            <a:endParaRPr lang="en-US" altLang="zh-TW" sz="1000" dirty="0" smtClean="0"/>
          </a:p>
          <a:p>
            <a:r>
              <a:rPr lang="en-US" altLang="zh-TW" sz="1000" dirty="0" err="1" smtClean="0"/>
              <a:t>xxxxx</a:t>
            </a:r>
            <a:endParaRPr lang="zh-TW" altLang="en-US" sz="1000" dirty="0"/>
          </a:p>
        </p:txBody>
      </p:sp>
      <p:sp>
        <p:nvSpPr>
          <p:cNvPr id="79" name="文字方塊 78"/>
          <p:cNvSpPr txBox="1"/>
          <p:nvPr/>
        </p:nvSpPr>
        <p:spPr>
          <a:xfrm>
            <a:off x="3275856" y="714378"/>
            <a:ext cx="922047" cy="369332"/>
          </a:xfrm>
          <a:prstGeom prst="rect">
            <a:avLst/>
          </a:prstGeom>
          <a:noFill/>
        </p:spPr>
        <p:txBody>
          <a:bodyPr wrap="none" rtlCol="0">
            <a:spAutoFit/>
          </a:bodyPr>
          <a:lstStyle/>
          <a:p>
            <a:r>
              <a:rPr lang="en-US" altLang="zh-TW" dirty="0" smtClean="0"/>
              <a:t>PM-522</a:t>
            </a:r>
            <a:endParaRPr lang="zh-TW" altLang="en-US" dirty="0"/>
          </a:p>
        </p:txBody>
      </p:sp>
      <p:pic>
        <p:nvPicPr>
          <p:cNvPr id="1028" name="Picture 4" descr="D:\Product\RuggON\PM-522\photos\PM522_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68923">
            <a:off x="4074939" y="463584"/>
            <a:ext cx="958706" cy="799874"/>
          </a:xfrm>
          <a:prstGeom prst="rect">
            <a:avLst/>
          </a:prstGeom>
          <a:noFill/>
          <a:extLst>
            <a:ext uri="{909E8E84-426E-40DD-AFC4-6F175D3DCCD1}">
              <a14:hiddenFill xmlns:a14="http://schemas.microsoft.com/office/drawing/2010/main">
                <a:solidFill>
                  <a:srgbClr val="FFFFFF"/>
                </a:solidFill>
              </a14:hiddenFill>
            </a:ext>
          </a:extLst>
        </p:spPr>
      </p:pic>
      <p:sp>
        <p:nvSpPr>
          <p:cNvPr id="81" name="矩形 80"/>
          <p:cNvSpPr/>
          <p:nvPr/>
        </p:nvSpPr>
        <p:spPr>
          <a:xfrm>
            <a:off x="3938291" y="1340767"/>
            <a:ext cx="1232005" cy="692497"/>
          </a:xfrm>
          <a:prstGeom prst="rect">
            <a:avLst/>
          </a:prstGeom>
        </p:spPr>
        <p:txBody>
          <a:bodyPr wrap="square" lIns="0" tIns="0" rIns="0" bIns="0">
            <a:spAutoFit/>
          </a:bodyPr>
          <a:lstStyle/>
          <a:p>
            <a:r>
              <a:rPr lang="en-US" altLang="zh-TW" sz="900" dirty="0" err="1" smtClean="0"/>
              <a:t>Xxxxxxxxxxxxxxxx</a:t>
            </a:r>
            <a:endParaRPr lang="en-US" altLang="zh-TW" sz="900" dirty="0" smtClean="0"/>
          </a:p>
          <a:p>
            <a:r>
              <a:rPr lang="en-US" altLang="zh-TW" sz="900" dirty="0" err="1" smtClean="0"/>
              <a:t>Xxxxxxxxxxxxxx</a:t>
            </a:r>
            <a:endParaRPr lang="en-US" altLang="zh-TW" sz="900" dirty="0" smtClean="0"/>
          </a:p>
          <a:p>
            <a:r>
              <a:rPr lang="en-US" altLang="zh-TW" sz="900" dirty="0" err="1" smtClean="0"/>
              <a:t>Xxxxxxxxxxxxxxxxxx</a:t>
            </a:r>
            <a:endParaRPr lang="en-US" altLang="zh-TW" sz="900" dirty="0" smtClean="0"/>
          </a:p>
          <a:p>
            <a:r>
              <a:rPr lang="en-US" altLang="zh-TW" sz="900" dirty="0" err="1" smtClean="0"/>
              <a:t>Xxxxxxxxxxxxxx</a:t>
            </a:r>
            <a:endParaRPr lang="en-US" altLang="zh-TW" sz="900" dirty="0" smtClean="0"/>
          </a:p>
          <a:p>
            <a:r>
              <a:rPr lang="en-US" altLang="zh-TW" sz="900" dirty="0" err="1" smtClean="0"/>
              <a:t>xxxxxxxxxxxxxxxxx</a:t>
            </a:r>
            <a:endParaRPr lang="zh-TW" altLang="en-US" sz="900" dirty="0"/>
          </a:p>
        </p:txBody>
      </p:sp>
      <p:sp>
        <p:nvSpPr>
          <p:cNvPr id="82" name="矩形 81"/>
          <p:cNvSpPr/>
          <p:nvPr/>
        </p:nvSpPr>
        <p:spPr>
          <a:xfrm>
            <a:off x="3347631" y="1315134"/>
            <a:ext cx="571534" cy="769441"/>
          </a:xfrm>
          <a:prstGeom prst="rect">
            <a:avLst/>
          </a:prstGeom>
        </p:spPr>
        <p:txBody>
          <a:bodyPr wrap="square" lIns="0" tIns="0" rIns="0" bIns="0">
            <a:spAutoFit/>
          </a:bodyPr>
          <a:lstStyle/>
          <a:p>
            <a:r>
              <a:rPr lang="en-US" altLang="zh-TW" sz="1000" dirty="0" err="1" smtClean="0"/>
              <a:t>Xxxx</a:t>
            </a:r>
            <a:endParaRPr lang="en-US" altLang="zh-TW" sz="1000" dirty="0" smtClean="0"/>
          </a:p>
          <a:p>
            <a:r>
              <a:rPr lang="en-US" altLang="zh-TW" sz="1000" dirty="0" err="1" smtClean="0"/>
              <a:t>Xxxxx</a:t>
            </a:r>
            <a:endParaRPr lang="en-US" altLang="zh-TW" sz="1000" dirty="0" smtClean="0"/>
          </a:p>
          <a:p>
            <a:r>
              <a:rPr lang="en-US" altLang="zh-TW" sz="1000" dirty="0" err="1" smtClean="0"/>
              <a:t>Xxxxx</a:t>
            </a:r>
            <a:endParaRPr lang="en-US" altLang="zh-TW" sz="1000" dirty="0" smtClean="0"/>
          </a:p>
          <a:p>
            <a:r>
              <a:rPr lang="en-US" altLang="zh-TW" sz="1000" dirty="0" err="1" smtClean="0"/>
              <a:t>Xxxx</a:t>
            </a:r>
            <a:endParaRPr lang="en-US" altLang="zh-TW" sz="1000" dirty="0" smtClean="0"/>
          </a:p>
          <a:p>
            <a:r>
              <a:rPr lang="en-US" altLang="zh-TW" sz="1000" dirty="0" err="1" smtClean="0"/>
              <a:t>xxxxx</a:t>
            </a:r>
            <a:endParaRPr lang="zh-TW" altLang="en-US" sz="1000" dirty="0"/>
          </a:p>
        </p:txBody>
      </p:sp>
      <p:sp>
        <p:nvSpPr>
          <p:cNvPr id="83" name="文字方塊 82"/>
          <p:cNvSpPr txBox="1"/>
          <p:nvPr/>
        </p:nvSpPr>
        <p:spPr>
          <a:xfrm>
            <a:off x="3275856" y="2491684"/>
            <a:ext cx="922047" cy="369332"/>
          </a:xfrm>
          <a:prstGeom prst="rect">
            <a:avLst/>
          </a:prstGeom>
          <a:noFill/>
        </p:spPr>
        <p:txBody>
          <a:bodyPr wrap="none" rtlCol="0">
            <a:spAutoFit/>
          </a:bodyPr>
          <a:lstStyle/>
          <a:p>
            <a:r>
              <a:rPr lang="en-US" altLang="zh-TW" dirty="0" smtClean="0"/>
              <a:t>PM-511</a:t>
            </a:r>
            <a:endParaRPr lang="zh-TW" altLang="en-US" dirty="0"/>
          </a:p>
        </p:txBody>
      </p:sp>
      <p:sp>
        <p:nvSpPr>
          <p:cNvPr id="85" name="矩形 84"/>
          <p:cNvSpPr/>
          <p:nvPr/>
        </p:nvSpPr>
        <p:spPr>
          <a:xfrm>
            <a:off x="3930865" y="2977002"/>
            <a:ext cx="1232005" cy="692497"/>
          </a:xfrm>
          <a:prstGeom prst="rect">
            <a:avLst/>
          </a:prstGeom>
        </p:spPr>
        <p:txBody>
          <a:bodyPr wrap="square" lIns="0" tIns="0" rIns="0" bIns="0">
            <a:spAutoFit/>
          </a:bodyPr>
          <a:lstStyle/>
          <a:p>
            <a:r>
              <a:rPr lang="en-US" altLang="zh-TW" sz="900" dirty="0" err="1" smtClean="0"/>
              <a:t>Xxxxxxxxxxxxxxxx</a:t>
            </a:r>
            <a:endParaRPr lang="en-US" altLang="zh-TW" sz="900" dirty="0" smtClean="0"/>
          </a:p>
          <a:p>
            <a:r>
              <a:rPr lang="en-US" altLang="zh-TW" sz="900" dirty="0" err="1" smtClean="0"/>
              <a:t>Xxxxxxxxxxxxxx</a:t>
            </a:r>
            <a:endParaRPr lang="en-US" altLang="zh-TW" sz="900" dirty="0" smtClean="0"/>
          </a:p>
          <a:p>
            <a:r>
              <a:rPr lang="en-US" altLang="zh-TW" sz="900" dirty="0" err="1" smtClean="0"/>
              <a:t>Xxxxxxxxxxxxxxxxxx</a:t>
            </a:r>
            <a:endParaRPr lang="en-US" altLang="zh-TW" sz="900" dirty="0" smtClean="0"/>
          </a:p>
          <a:p>
            <a:r>
              <a:rPr lang="en-US" altLang="zh-TW" sz="900" dirty="0" err="1" smtClean="0"/>
              <a:t>Xxxxxxxxxxxxxx</a:t>
            </a:r>
            <a:endParaRPr lang="en-US" altLang="zh-TW" sz="900" dirty="0" smtClean="0"/>
          </a:p>
          <a:p>
            <a:r>
              <a:rPr lang="en-US" altLang="zh-TW" sz="900" dirty="0" err="1" smtClean="0"/>
              <a:t>xxxxxxxxxxxxxxxxx</a:t>
            </a:r>
            <a:endParaRPr lang="zh-TW" altLang="en-US" sz="900" dirty="0"/>
          </a:p>
        </p:txBody>
      </p:sp>
      <p:sp>
        <p:nvSpPr>
          <p:cNvPr id="86" name="矩形 85"/>
          <p:cNvSpPr/>
          <p:nvPr/>
        </p:nvSpPr>
        <p:spPr>
          <a:xfrm>
            <a:off x="3340205" y="2951369"/>
            <a:ext cx="571534" cy="769441"/>
          </a:xfrm>
          <a:prstGeom prst="rect">
            <a:avLst/>
          </a:prstGeom>
        </p:spPr>
        <p:txBody>
          <a:bodyPr wrap="square" lIns="0" tIns="0" rIns="0" bIns="0">
            <a:spAutoFit/>
          </a:bodyPr>
          <a:lstStyle/>
          <a:p>
            <a:r>
              <a:rPr lang="en-US" altLang="zh-TW" sz="1000" dirty="0" err="1" smtClean="0"/>
              <a:t>Xxxx</a:t>
            </a:r>
            <a:endParaRPr lang="en-US" altLang="zh-TW" sz="1000" dirty="0" smtClean="0"/>
          </a:p>
          <a:p>
            <a:r>
              <a:rPr lang="en-US" altLang="zh-TW" sz="1000" dirty="0" err="1" smtClean="0"/>
              <a:t>Xxxxx</a:t>
            </a:r>
            <a:endParaRPr lang="en-US" altLang="zh-TW" sz="1000" dirty="0" smtClean="0"/>
          </a:p>
          <a:p>
            <a:r>
              <a:rPr lang="en-US" altLang="zh-TW" sz="1000" dirty="0" err="1" smtClean="0"/>
              <a:t>Xxxxx</a:t>
            </a:r>
            <a:endParaRPr lang="en-US" altLang="zh-TW" sz="1000" dirty="0" smtClean="0"/>
          </a:p>
          <a:p>
            <a:r>
              <a:rPr lang="en-US" altLang="zh-TW" sz="1000" dirty="0" err="1" smtClean="0"/>
              <a:t>Xxxx</a:t>
            </a:r>
            <a:endParaRPr lang="en-US" altLang="zh-TW" sz="1000" dirty="0" smtClean="0"/>
          </a:p>
          <a:p>
            <a:r>
              <a:rPr lang="en-US" altLang="zh-TW" sz="1000" dirty="0" err="1" smtClean="0"/>
              <a:t>xxxxx</a:t>
            </a:r>
            <a:endParaRPr lang="zh-TW" altLang="en-US" sz="1000" dirty="0"/>
          </a:p>
        </p:txBody>
      </p:sp>
      <p:sp>
        <p:nvSpPr>
          <p:cNvPr id="31" name="矩形 30"/>
          <p:cNvSpPr/>
          <p:nvPr/>
        </p:nvSpPr>
        <p:spPr>
          <a:xfrm>
            <a:off x="3147735" y="5085184"/>
            <a:ext cx="5473936" cy="1384995"/>
          </a:xfrm>
          <a:prstGeom prst="rect">
            <a:avLst/>
          </a:prstGeom>
        </p:spPr>
        <p:txBody>
          <a:bodyPr wrap="square">
            <a:spAutoFit/>
          </a:bodyPr>
          <a:lstStyle/>
          <a:p>
            <a:r>
              <a:rPr lang="en-US" altLang="zh-TW" sz="1400" dirty="0" smtClean="0"/>
              <a:t>Besides </a:t>
            </a:r>
            <a:r>
              <a:rPr lang="en-US" altLang="zh-TW" sz="1400" dirty="0"/>
              <a:t>core tablet settings, </a:t>
            </a:r>
            <a:r>
              <a:rPr lang="en-US" altLang="zh-TW" sz="1400" dirty="0" err="1"/>
              <a:t>DashON</a:t>
            </a:r>
            <a:r>
              <a:rPr lang="en-US" altLang="zh-TW" sz="1400" dirty="0"/>
              <a:t> </a:t>
            </a:r>
            <a:r>
              <a:rPr lang="en-US" altLang="zh-TW" sz="1400" dirty="0" smtClean="0"/>
              <a:t>APP features </a:t>
            </a:r>
            <a:r>
              <a:rPr lang="en-US" altLang="zh-TW" sz="1400" dirty="0"/>
              <a:t>ECO mode for power saving functionality, Touch Screen Lock for preventing unintended touch, Button Setting for </a:t>
            </a:r>
            <a:r>
              <a:rPr lang="en-US" altLang="zh-TW" sz="1400" dirty="0" smtClean="0"/>
              <a:t>programmable </a:t>
            </a:r>
            <a:r>
              <a:rPr lang="en-US" altLang="zh-TW" sz="1400" dirty="0"/>
              <a:t>function buttons, and </a:t>
            </a:r>
            <a:r>
              <a:rPr lang="en-US" altLang="zh-TW" sz="1400" dirty="0" err="1"/>
              <a:t>Passthrough</a:t>
            </a:r>
            <a:r>
              <a:rPr lang="en-US" altLang="zh-TW" sz="1400" dirty="0"/>
              <a:t> Switch for selecting the dual RF-antenna connections</a:t>
            </a:r>
            <a:r>
              <a:rPr lang="en-US" altLang="zh-TW" sz="1400" dirty="0" smtClean="0"/>
              <a:t>.</a:t>
            </a:r>
            <a:r>
              <a:rPr lang="en-US" altLang="zh-TW" sz="1400" dirty="0"/>
              <a:t> </a:t>
            </a:r>
            <a:r>
              <a:rPr lang="en-US" altLang="zh-TW" sz="1400" dirty="0" err="1"/>
              <a:t>CamON</a:t>
            </a:r>
            <a:r>
              <a:rPr lang="en-US" altLang="zh-TW" sz="1400" dirty="0"/>
              <a:t> can check GPS positioning status and stamp geographical information on photos so users can track </a:t>
            </a:r>
            <a:r>
              <a:rPr lang="en-US" altLang="zh-TW" sz="1400" dirty="0" smtClean="0"/>
              <a:t>easily</a:t>
            </a:r>
            <a:r>
              <a:rPr lang="en-US" altLang="zh-TW" sz="1400" dirty="0" smtClean="0">
                <a:solidFill>
                  <a:srgbClr val="FF0000"/>
                </a:solidFill>
              </a:rPr>
              <a:t>.</a:t>
            </a:r>
            <a:endParaRPr lang="zh-TW" altLang="en-US" sz="1400" dirty="0">
              <a:solidFill>
                <a:srgbClr val="FF0000"/>
              </a:solidFill>
            </a:endParaRPr>
          </a:p>
        </p:txBody>
      </p:sp>
      <p:pic>
        <p:nvPicPr>
          <p:cNvPr id="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9864" y="4209334"/>
            <a:ext cx="798948" cy="718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4061915" y="4362460"/>
            <a:ext cx="2216761" cy="553998"/>
          </a:xfrm>
          <a:prstGeom prst="rect">
            <a:avLst/>
          </a:prstGeom>
        </p:spPr>
        <p:txBody>
          <a:bodyPr wrap="none">
            <a:spAutoFit/>
          </a:bodyPr>
          <a:lstStyle/>
          <a:p>
            <a:r>
              <a:rPr lang="en-US" altLang="zh-TW" dirty="0" err="1"/>
              <a:t>DashON</a:t>
            </a:r>
            <a:r>
              <a:rPr lang="en-US" altLang="zh-TW" dirty="0"/>
              <a:t> App </a:t>
            </a:r>
            <a:endParaRPr lang="en-US" altLang="zh-TW" dirty="0" smtClean="0"/>
          </a:p>
          <a:p>
            <a:r>
              <a:rPr lang="en-US" altLang="zh-TW" sz="1200" dirty="0" smtClean="0"/>
              <a:t>(</a:t>
            </a:r>
            <a:r>
              <a:rPr lang="en-US" altLang="zh-TW" sz="1200" dirty="0"/>
              <a:t>available for PM-311B, PM-522)</a:t>
            </a:r>
          </a:p>
        </p:txBody>
      </p:sp>
      <p:sp>
        <p:nvSpPr>
          <p:cNvPr id="7" name="矩形 6"/>
          <p:cNvSpPr/>
          <p:nvPr/>
        </p:nvSpPr>
        <p:spPr>
          <a:xfrm>
            <a:off x="1644434" y="4288817"/>
            <a:ext cx="1374094" cy="261610"/>
          </a:xfrm>
          <a:prstGeom prst="rect">
            <a:avLst/>
          </a:prstGeom>
        </p:spPr>
        <p:txBody>
          <a:bodyPr wrap="none">
            <a:spAutoFit/>
          </a:bodyPr>
          <a:lstStyle/>
          <a:p>
            <a:r>
              <a:rPr lang="zh-TW" altLang="en-US" sz="1100" dirty="0" smtClean="0">
                <a:solidFill>
                  <a:srgbClr val="00B050"/>
                </a:solidFill>
              </a:rPr>
              <a:t>檔名 </a:t>
            </a:r>
            <a:r>
              <a:rPr lang="en-US" altLang="zh-TW" sz="1100" dirty="0" smtClean="0">
                <a:solidFill>
                  <a:srgbClr val="00B050"/>
                </a:solidFill>
              </a:rPr>
              <a:t>: PA-301_1.png</a:t>
            </a:r>
            <a:endParaRPr lang="zh-TW" altLang="en-US" sz="1100" dirty="0">
              <a:solidFill>
                <a:srgbClr val="00B050"/>
              </a:solidFill>
            </a:endParaRPr>
          </a:p>
        </p:txBody>
      </p:sp>
      <p:sp>
        <p:nvSpPr>
          <p:cNvPr id="27" name="矩形 26"/>
          <p:cNvSpPr/>
          <p:nvPr/>
        </p:nvSpPr>
        <p:spPr>
          <a:xfrm>
            <a:off x="5029039" y="789341"/>
            <a:ext cx="1369286" cy="261610"/>
          </a:xfrm>
          <a:prstGeom prst="rect">
            <a:avLst/>
          </a:prstGeom>
        </p:spPr>
        <p:txBody>
          <a:bodyPr wrap="none">
            <a:spAutoFit/>
          </a:bodyPr>
          <a:lstStyle/>
          <a:p>
            <a:r>
              <a:rPr lang="zh-TW" altLang="en-US" sz="1100" dirty="0" smtClean="0">
                <a:solidFill>
                  <a:srgbClr val="00B050"/>
                </a:solidFill>
              </a:rPr>
              <a:t>檔名 </a:t>
            </a:r>
            <a:r>
              <a:rPr lang="en-US" altLang="zh-TW" sz="1100" dirty="0" smtClean="0">
                <a:solidFill>
                  <a:srgbClr val="00B050"/>
                </a:solidFill>
              </a:rPr>
              <a:t>: PM522_2.png</a:t>
            </a:r>
            <a:endParaRPr lang="zh-TW" altLang="en-US" sz="1100" dirty="0">
              <a:solidFill>
                <a:srgbClr val="00B050"/>
              </a:solidFill>
            </a:endParaRPr>
          </a:p>
        </p:txBody>
      </p:sp>
      <p:sp>
        <p:nvSpPr>
          <p:cNvPr id="8" name="矩形 7"/>
          <p:cNvSpPr/>
          <p:nvPr/>
        </p:nvSpPr>
        <p:spPr>
          <a:xfrm>
            <a:off x="5124193" y="2582037"/>
            <a:ext cx="1372492" cy="261610"/>
          </a:xfrm>
          <a:prstGeom prst="rect">
            <a:avLst/>
          </a:prstGeom>
        </p:spPr>
        <p:txBody>
          <a:bodyPr wrap="none">
            <a:spAutoFit/>
          </a:bodyPr>
          <a:lstStyle/>
          <a:p>
            <a:r>
              <a:rPr lang="zh-TW" altLang="en-US" sz="1100" dirty="0">
                <a:solidFill>
                  <a:srgbClr val="00B050"/>
                </a:solidFill>
              </a:rPr>
              <a:t>檔名 </a:t>
            </a:r>
            <a:r>
              <a:rPr lang="en-US" altLang="zh-TW" sz="1100" dirty="0">
                <a:solidFill>
                  <a:srgbClr val="00B050"/>
                </a:solidFill>
              </a:rPr>
              <a:t>: </a:t>
            </a:r>
            <a:r>
              <a:rPr lang="en-US" altLang="zh-TW" sz="1100" dirty="0" smtClean="0">
                <a:solidFill>
                  <a:srgbClr val="00B050"/>
                </a:solidFill>
              </a:rPr>
              <a:t>PM-511_2.jpg</a:t>
            </a:r>
            <a:endParaRPr lang="zh-TW" altLang="en-US" sz="1100" dirty="0">
              <a:solidFill>
                <a:srgbClr val="00B050"/>
              </a:solidFill>
            </a:endParaRPr>
          </a:p>
        </p:txBody>
      </p:sp>
      <p:pic>
        <p:nvPicPr>
          <p:cNvPr id="2050" name="Picture 2" descr="D:\Product\RuggON\PM511\PM-511_2.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93817" y="2269531"/>
            <a:ext cx="920952" cy="707471"/>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754239" y="2837654"/>
            <a:ext cx="1372492" cy="261610"/>
          </a:xfrm>
          <a:prstGeom prst="rect">
            <a:avLst/>
          </a:prstGeom>
        </p:spPr>
        <p:txBody>
          <a:bodyPr wrap="none">
            <a:spAutoFit/>
          </a:bodyPr>
          <a:lstStyle/>
          <a:p>
            <a:r>
              <a:rPr lang="zh-TW" altLang="en-US" sz="1100" dirty="0">
                <a:solidFill>
                  <a:srgbClr val="00B050"/>
                </a:solidFill>
              </a:rPr>
              <a:t>檔名 </a:t>
            </a:r>
            <a:r>
              <a:rPr lang="en-US" altLang="zh-TW" sz="1100" dirty="0">
                <a:solidFill>
                  <a:srgbClr val="00B050"/>
                </a:solidFill>
              </a:rPr>
              <a:t>: </a:t>
            </a:r>
            <a:r>
              <a:rPr lang="en-US" altLang="zh-TW" sz="1100" dirty="0" smtClean="0">
                <a:solidFill>
                  <a:srgbClr val="00B050"/>
                </a:solidFill>
              </a:rPr>
              <a:t>PM-311_4.jpg</a:t>
            </a:r>
            <a:endParaRPr lang="zh-TW" altLang="en-US" sz="1100" dirty="0">
              <a:solidFill>
                <a:srgbClr val="00B050"/>
              </a:solidFill>
            </a:endParaRPr>
          </a:p>
        </p:txBody>
      </p:sp>
    </p:spTree>
    <p:extLst>
      <p:ext uri="{BB962C8B-B14F-4D97-AF65-F5344CB8AC3E}">
        <p14:creationId xmlns:p14="http://schemas.microsoft.com/office/powerpoint/2010/main" val="879943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60027" y="548680"/>
            <a:ext cx="1047082" cy="369332"/>
          </a:xfrm>
          <a:prstGeom prst="rect">
            <a:avLst/>
          </a:prstGeom>
          <a:noFill/>
        </p:spPr>
        <p:txBody>
          <a:bodyPr wrap="none" rtlCol="0">
            <a:spAutoFit/>
          </a:bodyPr>
          <a:lstStyle/>
          <a:p>
            <a:r>
              <a:rPr lang="en-US" altLang="zh-TW" dirty="0" smtClean="0"/>
              <a:t>PM-311B</a:t>
            </a:r>
            <a:endParaRPr lang="zh-TW" altLang="en-US" dirty="0"/>
          </a:p>
        </p:txBody>
      </p:sp>
      <p:sp>
        <p:nvSpPr>
          <p:cNvPr id="5" name="文字方塊 4"/>
          <p:cNvSpPr txBox="1"/>
          <p:nvPr/>
        </p:nvSpPr>
        <p:spPr>
          <a:xfrm>
            <a:off x="4551127" y="548678"/>
            <a:ext cx="922047" cy="369332"/>
          </a:xfrm>
          <a:prstGeom prst="rect">
            <a:avLst/>
          </a:prstGeom>
          <a:noFill/>
        </p:spPr>
        <p:txBody>
          <a:bodyPr wrap="none" rtlCol="0">
            <a:spAutoFit/>
          </a:bodyPr>
          <a:lstStyle/>
          <a:p>
            <a:r>
              <a:rPr lang="en-US" altLang="zh-TW" dirty="0" smtClean="0"/>
              <a:t>PM-311</a:t>
            </a:r>
            <a:endParaRPr lang="zh-TW" altLang="en-US" dirty="0"/>
          </a:p>
        </p:txBody>
      </p:sp>
      <p:sp>
        <p:nvSpPr>
          <p:cNvPr id="6" name="文字方塊 5"/>
          <p:cNvSpPr txBox="1"/>
          <p:nvPr/>
        </p:nvSpPr>
        <p:spPr>
          <a:xfrm>
            <a:off x="1" y="0"/>
            <a:ext cx="948576" cy="369332"/>
          </a:xfrm>
          <a:prstGeom prst="rect">
            <a:avLst/>
          </a:prstGeom>
          <a:solidFill>
            <a:schemeClr val="accent1"/>
          </a:solidFill>
        </p:spPr>
        <p:txBody>
          <a:bodyPr wrap="square" rtlCol="0">
            <a:spAutoFit/>
          </a:bodyPr>
          <a:lstStyle/>
          <a:p>
            <a:pPr algn="ctr"/>
            <a:r>
              <a:rPr lang="en-US" altLang="zh-TW" dirty="0" smtClean="0">
                <a:solidFill>
                  <a:schemeClr val="bg1"/>
                </a:solidFill>
              </a:rPr>
              <a:t>Page 4</a:t>
            </a:r>
            <a:endParaRPr lang="zh-TW" altLang="en-US" dirty="0">
              <a:solidFill>
                <a:schemeClr val="bg1"/>
              </a:solidFill>
            </a:endParaRPr>
          </a:p>
        </p:txBody>
      </p:sp>
      <p:sp>
        <p:nvSpPr>
          <p:cNvPr id="10" name="矩形 9"/>
          <p:cNvSpPr/>
          <p:nvPr/>
        </p:nvSpPr>
        <p:spPr>
          <a:xfrm>
            <a:off x="5746008" y="1044095"/>
            <a:ext cx="2088232" cy="923330"/>
          </a:xfrm>
          <a:prstGeom prst="rect">
            <a:avLst/>
          </a:prstGeom>
        </p:spPr>
        <p:txBody>
          <a:bodyPr wrap="square" lIns="0" tIns="0" rIns="0" bIns="0">
            <a:spAutoFit/>
          </a:bodyPr>
          <a:lstStyle/>
          <a:p>
            <a:r>
              <a:rPr lang="en-US" altLang="zh-TW" sz="1000" dirty="0" smtClean="0"/>
              <a:t>- Intel</a:t>
            </a:r>
            <a:r>
              <a:rPr lang="en-US" altLang="zh-TW" sz="1000" dirty="0"/>
              <a:t>® </a:t>
            </a:r>
            <a:r>
              <a:rPr lang="en-US" altLang="zh-TW" sz="1000" dirty="0" smtClean="0"/>
              <a:t>ATOM </a:t>
            </a:r>
            <a:r>
              <a:rPr lang="en-US" altLang="zh-TW" sz="1000" dirty="0"/>
              <a:t>N2600 </a:t>
            </a:r>
            <a:r>
              <a:rPr lang="en-US" altLang="zh-TW" sz="1000" dirty="0" smtClean="0"/>
              <a:t>1.6GHz</a:t>
            </a:r>
          </a:p>
          <a:p>
            <a:r>
              <a:rPr lang="en-US" altLang="zh-TW" sz="1000" dirty="0" smtClean="0"/>
              <a:t> - 2GB DDR3 memory</a:t>
            </a:r>
          </a:p>
          <a:p>
            <a:r>
              <a:rPr lang="en-US" altLang="zh-TW" sz="1000" dirty="0" smtClean="0"/>
              <a:t>- 32GB </a:t>
            </a:r>
            <a:r>
              <a:rPr lang="en-US" altLang="zh-TW" sz="1000" dirty="0"/>
              <a:t>half-slim SATA </a:t>
            </a:r>
            <a:r>
              <a:rPr lang="en-US" altLang="zh-TW" sz="1000" dirty="0" smtClean="0"/>
              <a:t>SSD (</a:t>
            </a:r>
            <a:r>
              <a:rPr lang="en-US" altLang="zh-TW" sz="1000" dirty="0"/>
              <a:t>up to 128GB</a:t>
            </a:r>
            <a:r>
              <a:rPr lang="en-US" altLang="zh-TW" sz="1000" dirty="0" smtClean="0"/>
              <a:t>)</a:t>
            </a:r>
          </a:p>
          <a:p>
            <a:r>
              <a:rPr lang="en-US" altLang="zh-TW" sz="1000" dirty="0" smtClean="0"/>
              <a:t>- </a:t>
            </a:r>
            <a:r>
              <a:rPr lang="en-US" altLang="zh-TW" sz="1000" dirty="0">
                <a:solidFill>
                  <a:srgbClr val="FF0000"/>
                </a:solidFill>
                <a:ea typeface="Arial Unicode MS" panose="020B0604020202020204" pitchFamily="34" charset="-120"/>
                <a:cs typeface="Arial Unicode MS" panose="020B0604020202020204" pitchFamily="34" charset="-120"/>
              </a:rPr>
              <a:t>Optional </a:t>
            </a:r>
            <a:r>
              <a:rPr lang="en-US" altLang="zh-TW" sz="1000" dirty="0" smtClean="0"/>
              <a:t>OS : Windows </a:t>
            </a:r>
            <a:r>
              <a:rPr lang="en-US" altLang="zh-TW" sz="1000" dirty="0"/>
              <a:t>Embedded Standard </a:t>
            </a:r>
            <a:r>
              <a:rPr lang="en-US" altLang="zh-TW" sz="1000" dirty="0" smtClean="0"/>
              <a:t>7 Windows </a:t>
            </a:r>
            <a:r>
              <a:rPr lang="en-US" altLang="zh-TW" sz="1000" dirty="0"/>
              <a:t>7 Professional </a:t>
            </a:r>
            <a:endParaRPr lang="zh-TW" altLang="en-US" sz="1000" dirty="0"/>
          </a:p>
          <a:p>
            <a:endParaRPr lang="zh-TW" altLang="en-US" sz="1000" dirty="0"/>
          </a:p>
        </p:txBody>
      </p:sp>
      <p:sp>
        <p:nvSpPr>
          <p:cNvPr id="12" name="矩形 11"/>
          <p:cNvSpPr/>
          <p:nvPr/>
        </p:nvSpPr>
        <p:spPr>
          <a:xfrm>
            <a:off x="4665888" y="1044095"/>
            <a:ext cx="571534" cy="153888"/>
          </a:xfrm>
          <a:prstGeom prst="rect">
            <a:avLst/>
          </a:prstGeom>
        </p:spPr>
        <p:txBody>
          <a:bodyPr wrap="square" lIns="0" tIns="0" rIns="0" bIns="0">
            <a:spAutoFit/>
          </a:bodyPr>
          <a:lstStyle/>
          <a:p>
            <a:r>
              <a:rPr lang="en-US" altLang="zh-TW" sz="1000" dirty="0" smtClean="0"/>
              <a:t>System</a:t>
            </a:r>
            <a:endParaRPr lang="zh-TW" altLang="en-US" sz="1000" dirty="0"/>
          </a:p>
        </p:txBody>
      </p:sp>
      <p:sp>
        <p:nvSpPr>
          <p:cNvPr id="16" name="矩形 15"/>
          <p:cNvSpPr/>
          <p:nvPr/>
        </p:nvSpPr>
        <p:spPr>
          <a:xfrm>
            <a:off x="4665888" y="1861374"/>
            <a:ext cx="371897" cy="153888"/>
          </a:xfrm>
          <a:prstGeom prst="rect">
            <a:avLst/>
          </a:prstGeom>
        </p:spPr>
        <p:txBody>
          <a:bodyPr wrap="none" lIns="0" tIns="0" rIns="0" bIns="0">
            <a:spAutoFit/>
          </a:bodyPr>
          <a:lstStyle/>
          <a:p>
            <a:r>
              <a:rPr lang="en-US" altLang="zh-TW" sz="1000" dirty="0"/>
              <a:t>Display</a:t>
            </a:r>
            <a:endParaRPr lang="zh-TW" altLang="en-US" sz="1000" dirty="0"/>
          </a:p>
        </p:txBody>
      </p:sp>
      <p:sp>
        <p:nvSpPr>
          <p:cNvPr id="17" name="矩形 16"/>
          <p:cNvSpPr/>
          <p:nvPr/>
        </p:nvSpPr>
        <p:spPr>
          <a:xfrm>
            <a:off x="5746008" y="1861374"/>
            <a:ext cx="2304256" cy="461665"/>
          </a:xfrm>
          <a:prstGeom prst="rect">
            <a:avLst/>
          </a:prstGeom>
        </p:spPr>
        <p:txBody>
          <a:bodyPr wrap="square" lIns="0" tIns="0" rIns="0" bIns="0">
            <a:spAutoFit/>
          </a:bodyPr>
          <a:lstStyle/>
          <a:p>
            <a:pPr marL="90488" indent="-90488">
              <a:buFontTx/>
              <a:buChar char="-"/>
            </a:pPr>
            <a:r>
              <a:rPr lang="en-US" altLang="zh-TW" sz="1000" dirty="0" smtClean="0"/>
              <a:t>7-inch WXGA</a:t>
            </a:r>
            <a:r>
              <a:rPr lang="en-US" altLang="zh-TW" sz="1000" dirty="0"/>
              <a:t> </a:t>
            </a:r>
            <a:r>
              <a:rPr lang="en-US" altLang="zh-TW" sz="1000" dirty="0" smtClean="0"/>
              <a:t>(1280 </a:t>
            </a:r>
            <a:r>
              <a:rPr lang="en-US" altLang="zh-TW" sz="1000" dirty="0"/>
              <a:t>x </a:t>
            </a:r>
            <a:r>
              <a:rPr lang="en-US" altLang="zh-TW" sz="1000" dirty="0" smtClean="0"/>
              <a:t>800)</a:t>
            </a:r>
          </a:p>
          <a:p>
            <a:pPr marL="90488" indent="-90488">
              <a:buFontTx/>
              <a:buChar char="-"/>
            </a:pPr>
            <a:r>
              <a:rPr lang="en-US" altLang="zh-TW" sz="1000" dirty="0" smtClean="0"/>
              <a:t>350 </a:t>
            </a:r>
            <a:r>
              <a:rPr lang="en-US" altLang="zh-TW" sz="1000" dirty="0"/>
              <a:t>nits, </a:t>
            </a:r>
            <a:r>
              <a:rPr lang="en-US" altLang="zh-TW" sz="1000" dirty="0" smtClean="0"/>
              <a:t>optional </a:t>
            </a:r>
            <a:r>
              <a:rPr lang="en-US" altLang="zh-TW" sz="1000" dirty="0"/>
              <a:t>700 nits </a:t>
            </a:r>
            <a:endParaRPr lang="zh-TW" altLang="zh-TW" sz="1000" dirty="0"/>
          </a:p>
          <a:p>
            <a:r>
              <a:rPr lang="en-US" altLang="zh-TW" sz="1000" dirty="0" smtClean="0"/>
              <a:t> - 5-wire </a:t>
            </a:r>
            <a:r>
              <a:rPr lang="en-US" altLang="zh-TW" sz="1000" dirty="0"/>
              <a:t>resistive touch</a:t>
            </a:r>
            <a:endParaRPr lang="zh-TW" altLang="en-US" sz="1000" dirty="0"/>
          </a:p>
        </p:txBody>
      </p:sp>
      <p:sp>
        <p:nvSpPr>
          <p:cNvPr id="18" name="矩形 17"/>
          <p:cNvSpPr/>
          <p:nvPr/>
        </p:nvSpPr>
        <p:spPr>
          <a:xfrm>
            <a:off x="4665888" y="2407407"/>
            <a:ext cx="692527" cy="153888"/>
          </a:xfrm>
          <a:prstGeom prst="rect">
            <a:avLst/>
          </a:prstGeom>
        </p:spPr>
        <p:txBody>
          <a:bodyPr wrap="square" lIns="0" tIns="0" rIns="0" bIns="0">
            <a:spAutoFit/>
          </a:bodyPr>
          <a:lstStyle/>
          <a:p>
            <a:r>
              <a:rPr lang="en-US" altLang="zh-TW" sz="1000" dirty="0"/>
              <a:t>Durability</a:t>
            </a:r>
            <a:endParaRPr lang="zh-TW" altLang="en-US" sz="1000" dirty="0"/>
          </a:p>
        </p:txBody>
      </p:sp>
      <p:sp>
        <p:nvSpPr>
          <p:cNvPr id="19" name="矩形 18"/>
          <p:cNvSpPr/>
          <p:nvPr/>
        </p:nvSpPr>
        <p:spPr>
          <a:xfrm>
            <a:off x="5746008" y="2415101"/>
            <a:ext cx="1883529" cy="307777"/>
          </a:xfrm>
          <a:prstGeom prst="rect">
            <a:avLst/>
          </a:prstGeom>
        </p:spPr>
        <p:txBody>
          <a:bodyPr wrap="none" lIns="0" tIns="0" rIns="0" bIns="0">
            <a:spAutoFit/>
          </a:bodyPr>
          <a:lstStyle/>
          <a:p>
            <a:pPr marL="171450" indent="-171450">
              <a:buFontTx/>
              <a:buChar char="-"/>
            </a:pPr>
            <a:r>
              <a:rPr lang="en-US" altLang="zh-TW" sz="1000" dirty="0" smtClean="0"/>
              <a:t>MIL-STD-810G, </a:t>
            </a:r>
            <a:r>
              <a:rPr lang="en-US" altLang="zh-TW" sz="1000" dirty="0"/>
              <a:t>5 </a:t>
            </a:r>
            <a:r>
              <a:rPr lang="en-US" altLang="zh-TW" sz="1000" dirty="0" smtClean="0"/>
              <a:t>feet drop, IP65</a:t>
            </a:r>
          </a:p>
          <a:p>
            <a:pPr marL="171450" indent="-171450">
              <a:buFontTx/>
              <a:buChar char="-"/>
            </a:pPr>
            <a:r>
              <a:rPr lang="en-US" altLang="zh-TW" sz="1000" dirty="0"/>
              <a:t>Operating temp </a:t>
            </a:r>
            <a:r>
              <a:rPr lang="en-US" altLang="zh-TW" sz="1000" dirty="0" smtClean="0"/>
              <a:t>: </a:t>
            </a:r>
            <a:r>
              <a:rPr lang="en-US" altLang="zh-TW" sz="1000" dirty="0">
                <a:ea typeface="Arial Unicode MS" panose="020B0604020202020204" pitchFamily="34" charset="-120"/>
                <a:cs typeface="Arial Unicode MS" panose="020B0604020202020204" pitchFamily="34" charset="-120"/>
              </a:rPr>
              <a:t>-20</a:t>
            </a:r>
            <a:r>
              <a:rPr lang="en-US" altLang="zh-TW" sz="1000" baseline="30000" dirty="0">
                <a:ea typeface="Arial Unicode MS" panose="020B0604020202020204" pitchFamily="34" charset="-120"/>
                <a:cs typeface="Arial Unicode MS" panose="020B0604020202020204" pitchFamily="34" charset="-120"/>
              </a:rPr>
              <a:t>o</a:t>
            </a:r>
            <a:r>
              <a:rPr lang="en-US" altLang="zh-TW" sz="1000" dirty="0">
                <a:ea typeface="Arial Unicode MS" panose="020B0604020202020204" pitchFamily="34" charset="-120"/>
                <a:cs typeface="Arial Unicode MS" panose="020B0604020202020204" pitchFamily="34" charset="-120"/>
              </a:rPr>
              <a:t>C to +50</a:t>
            </a:r>
            <a:r>
              <a:rPr lang="en-US" altLang="zh-TW" sz="1000" baseline="30000" dirty="0">
                <a:ea typeface="Arial Unicode MS" panose="020B0604020202020204" pitchFamily="34" charset="-120"/>
                <a:cs typeface="Arial Unicode MS" panose="020B0604020202020204" pitchFamily="34" charset="-120"/>
              </a:rPr>
              <a:t>o</a:t>
            </a:r>
            <a:r>
              <a:rPr lang="en-US" altLang="zh-TW" sz="1000" dirty="0">
                <a:ea typeface="Arial Unicode MS" panose="020B0604020202020204" pitchFamily="34" charset="-120"/>
                <a:cs typeface="Arial Unicode MS" panose="020B0604020202020204" pitchFamily="34" charset="-120"/>
              </a:rPr>
              <a:t>C </a:t>
            </a:r>
            <a:endParaRPr lang="zh-TW" altLang="en-US" sz="1000" dirty="0"/>
          </a:p>
        </p:txBody>
      </p:sp>
      <p:sp>
        <p:nvSpPr>
          <p:cNvPr id="20" name="矩形 19"/>
          <p:cNvSpPr/>
          <p:nvPr/>
        </p:nvSpPr>
        <p:spPr>
          <a:xfrm>
            <a:off x="4665888" y="3067092"/>
            <a:ext cx="1008112" cy="153888"/>
          </a:xfrm>
          <a:prstGeom prst="rect">
            <a:avLst/>
          </a:prstGeom>
        </p:spPr>
        <p:txBody>
          <a:bodyPr wrap="square" lIns="0" tIns="0" rIns="0" bIns="0">
            <a:spAutoFit/>
          </a:bodyPr>
          <a:lstStyle/>
          <a:p>
            <a:r>
              <a:rPr lang="en-US" altLang="zh-TW" sz="1000" dirty="0" smtClean="0"/>
              <a:t>Communication</a:t>
            </a:r>
            <a:endParaRPr lang="zh-TW" altLang="en-US" sz="1000" dirty="0"/>
          </a:p>
        </p:txBody>
      </p:sp>
      <p:sp>
        <p:nvSpPr>
          <p:cNvPr id="21" name="矩形 20"/>
          <p:cNvSpPr/>
          <p:nvPr/>
        </p:nvSpPr>
        <p:spPr>
          <a:xfrm>
            <a:off x="5746008" y="3067092"/>
            <a:ext cx="1245534" cy="615553"/>
          </a:xfrm>
          <a:prstGeom prst="rect">
            <a:avLst/>
          </a:prstGeom>
        </p:spPr>
        <p:txBody>
          <a:bodyPr wrap="none" lIns="0" tIns="0" rIns="0" bIns="0">
            <a:spAutoFit/>
          </a:bodyPr>
          <a:lstStyle/>
          <a:p>
            <a:r>
              <a:rPr lang="en-US" altLang="zh-TW" sz="1000" dirty="0" smtClean="0"/>
              <a:t>- Wi-Fi </a:t>
            </a:r>
            <a:r>
              <a:rPr lang="en-US" altLang="zh-TW" sz="1000" dirty="0"/>
              <a:t>802.11 </a:t>
            </a:r>
            <a:r>
              <a:rPr lang="en-US" altLang="zh-TW" sz="1000" dirty="0" smtClean="0"/>
              <a:t>a/b/g/n</a:t>
            </a:r>
          </a:p>
          <a:p>
            <a:r>
              <a:rPr lang="en-US" altLang="zh-TW" sz="1000" dirty="0" smtClean="0"/>
              <a:t>- </a:t>
            </a:r>
            <a:r>
              <a:rPr lang="en-US" altLang="zh-TW" sz="1000" dirty="0">
                <a:solidFill>
                  <a:srgbClr val="FF0000"/>
                </a:solidFill>
              </a:rPr>
              <a:t>GNSS (GPS, GLONASS)</a:t>
            </a:r>
            <a:r>
              <a:rPr lang="en-US" altLang="zh-TW" sz="1000" dirty="0" smtClean="0">
                <a:solidFill>
                  <a:srgbClr val="FF0000"/>
                </a:solidFill>
              </a:rPr>
              <a:t> </a:t>
            </a:r>
          </a:p>
          <a:p>
            <a:pPr marL="0" lvl="1"/>
            <a:r>
              <a:rPr lang="en-US" altLang="zh-TW" sz="1000" dirty="0" smtClean="0"/>
              <a:t>- Bluetooth V4.0</a:t>
            </a:r>
            <a:r>
              <a:rPr lang="zh-TW" altLang="en-US" sz="1000" dirty="0" smtClean="0"/>
              <a:t> </a:t>
            </a:r>
            <a:r>
              <a:rPr lang="en-US" altLang="zh-TW" sz="1000" dirty="0">
                <a:solidFill>
                  <a:srgbClr val="FF0000"/>
                </a:solidFill>
              </a:rPr>
              <a:t>+ </a:t>
            </a:r>
            <a:r>
              <a:rPr lang="en-US" altLang="zh-TW" sz="1000" dirty="0" smtClean="0">
                <a:solidFill>
                  <a:srgbClr val="FF0000"/>
                </a:solidFill>
              </a:rPr>
              <a:t>EDR</a:t>
            </a:r>
            <a:endParaRPr lang="en-US" altLang="zh-TW" sz="1000" dirty="0"/>
          </a:p>
          <a:p>
            <a:r>
              <a:rPr lang="en-US" altLang="zh-TW" sz="1000" dirty="0" smtClean="0"/>
              <a:t>- Optional 4G </a:t>
            </a:r>
            <a:r>
              <a:rPr lang="en-US" altLang="zh-TW" sz="1000" dirty="0"/>
              <a:t>LTE</a:t>
            </a:r>
            <a:endParaRPr lang="zh-TW" altLang="en-US" sz="1000" dirty="0"/>
          </a:p>
        </p:txBody>
      </p:sp>
      <p:sp>
        <p:nvSpPr>
          <p:cNvPr id="22" name="矩形 21"/>
          <p:cNvSpPr/>
          <p:nvPr/>
        </p:nvSpPr>
        <p:spPr>
          <a:xfrm>
            <a:off x="4665888" y="4075204"/>
            <a:ext cx="807286" cy="153888"/>
          </a:xfrm>
          <a:prstGeom prst="rect">
            <a:avLst/>
          </a:prstGeom>
        </p:spPr>
        <p:txBody>
          <a:bodyPr wrap="square" lIns="0" tIns="0" rIns="0" bIns="0">
            <a:spAutoFit/>
          </a:bodyPr>
          <a:lstStyle/>
          <a:p>
            <a:r>
              <a:rPr lang="en-US" altLang="zh-TW" sz="1000" dirty="0"/>
              <a:t>I/O Interface</a:t>
            </a:r>
            <a:endParaRPr lang="zh-TW" altLang="en-US" sz="1000" dirty="0"/>
          </a:p>
        </p:txBody>
      </p:sp>
      <p:sp>
        <p:nvSpPr>
          <p:cNvPr id="24" name="矩形 23"/>
          <p:cNvSpPr/>
          <p:nvPr/>
        </p:nvSpPr>
        <p:spPr>
          <a:xfrm>
            <a:off x="5746008" y="4075204"/>
            <a:ext cx="2088232" cy="615553"/>
          </a:xfrm>
          <a:prstGeom prst="rect">
            <a:avLst/>
          </a:prstGeom>
        </p:spPr>
        <p:txBody>
          <a:bodyPr wrap="square" lIns="0" tIns="0" rIns="0" bIns="0">
            <a:spAutoFit/>
          </a:bodyPr>
          <a:lstStyle/>
          <a:p>
            <a:r>
              <a:rPr lang="en-US" altLang="zh-TW" sz="1000" dirty="0" smtClean="0"/>
              <a:t>Ethernet </a:t>
            </a:r>
            <a:r>
              <a:rPr lang="en-US" altLang="zh-TW" sz="1000" dirty="0"/>
              <a:t>(</a:t>
            </a:r>
            <a:r>
              <a:rPr lang="en-US" altLang="zh-TW" sz="1000" dirty="0" smtClean="0"/>
              <a:t>RJ45), RS232, USB 2.0, </a:t>
            </a:r>
            <a:r>
              <a:rPr lang="en-US" altLang="zh-TW" sz="1000" dirty="0"/>
              <a:t>Micro </a:t>
            </a:r>
            <a:r>
              <a:rPr lang="en-US" altLang="zh-TW" sz="1000" dirty="0" smtClean="0"/>
              <a:t>USB, Micro </a:t>
            </a:r>
            <a:r>
              <a:rPr lang="en-US" altLang="zh-TW" sz="1000" dirty="0"/>
              <a:t>SD </a:t>
            </a:r>
            <a:r>
              <a:rPr lang="en-US" altLang="zh-TW" sz="1000" dirty="0" smtClean="0"/>
              <a:t>slot, </a:t>
            </a:r>
            <a:r>
              <a:rPr lang="en-US" altLang="zh-TW" sz="1000" dirty="0"/>
              <a:t>Micro SIM </a:t>
            </a:r>
            <a:r>
              <a:rPr lang="en-US" altLang="zh-TW" sz="1000" dirty="0" smtClean="0"/>
              <a:t>slot, a</a:t>
            </a:r>
            <a:r>
              <a:rPr lang="it-IT" altLang="zh-TW" sz="1000" dirty="0" smtClean="0"/>
              <a:t>udio jack</a:t>
            </a:r>
            <a:r>
              <a:rPr lang="it-IT" altLang="zh-TW" sz="1000" dirty="0" smtClean="0">
                <a:solidFill>
                  <a:srgbClr val="FF0000"/>
                </a:solidFill>
              </a:rPr>
              <a:t>,</a:t>
            </a:r>
            <a:r>
              <a:rPr lang="en-US" altLang="zh-TW" sz="1000" dirty="0">
                <a:solidFill>
                  <a:srgbClr val="FF0000"/>
                </a:solidFill>
              </a:rPr>
              <a:t> </a:t>
            </a:r>
            <a:r>
              <a:rPr lang="en-US" altLang="zh-TW" sz="1000" dirty="0" smtClean="0">
                <a:solidFill>
                  <a:srgbClr val="FF0000"/>
                </a:solidFill>
              </a:rPr>
              <a:t>microphone</a:t>
            </a:r>
            <a:r>
              <a:rPr lang="en-US" altLang="zh-TW" sz="1000" dirty="0" smtClean="0"/>
              <a:t>, </a:t>
            </a:r>
            <a:r>
              <a:rPr lang="it-IT" altLang="zh-TW" sz="1000" dirty="0" smtClean="0"/>
              <a:t> speaker, 32-pin </a:t>
            </a:r>
            <a:r>
              <a:rPr lang="it-IT" altLang="zh-TW" sz="1000" dirty="0"/>
              <a:t>docking </a:t>
            </a:r>
            <a:r>
              <a:rPr lang="it-IT" altLang="zh-TW" sz="1000" dirty="0" smtClean="0"/>
              <a:t>connector</a:t>
            </a:r>
            <a:endParaRPr lang="zh-TW" altLang="en-US" sz="1000" dirty="0"/>
          </a:p>
        </p:txBody>
      </p:sp>
      <p:sp>
        <p:nvSpPr>
          <p:cNvPr id="25" name="矩形 24"/>
          <p:cNvSpPr/>
          <p:nvPr/>
        </p:nvSpPr>
        <p:spPr>
          <a:xfrm>
            <a:off x="4665888" y="4779148"/>
            <a:ext cx="527388" cy="153888"/>
          </a:xfrm>
          <a:prstGeom prst="rect">
            <a:avLst/>
          </a:prstGeom>
        </p:spPr>
        <p:txBody>
          <a:bodyPr wrap="none" lIns="0" tIns="0" rIns="0" bIns="0">
            <a:spAutoFit/>
          </a:bodyPr>
          <a:lstStyle/>
          <a:p>
            <a:r>
              <a:rPr lang="en-US" altLang="zh-TW" sz="1000" dirty="0" smtClean="0"/>
              <a:t>Expansion</a:t>
            </a:r>
            <a:endParaRPr lang="zh-TW" altLang="en-US" sz="1000" dirty="0"/>
          </a:p>
        </p:txBody>
      </p:sp>
      <p:sp>
        <p:nvSpPr>
          <p:cNvPr id="26" name="矩形 25"/>
          <p:cNvSpPr/>
          <p:nvPr/>
        </p:nvSpPr>
        <p:spPr>
          <a:xfrm>
            <a:off x="4675389" y="3777300"/>
            <a:ext cx="566817" cy="153888"/>
          </a:xfrm>
          <a:prstGeom prst="rect">
            <a:avLst/>
          </a:prstGeom>
        </p:spPr>
        <p:txBody>
          <a:bodyPr wrap="square" lIns="0" tIns="0" rIns="0" bIns="0">
            <a:spAutoFit/>
          </a:bodyPr>
          <a:lstStyle/>
          <a:p>
            <a:r>
              <a:rPr lang="en-US" altLang="zh-TW" sz="1000" dirty="0" smtClean="0"/>
              <a:t>Camera</a:t>
            </a:r>
            <a:endParaRPr lang="zh-TW" altLang="en-US" sz="1000" dirty="0"/>
          </a:p>
        </p:txBody>
      </p:sp>
      <p:sp>
        <p:nvSpPr>
          <p:cNvPr id="27" name="矩形 26"/>
          <p:cNvSpPr/>
          <p:nvPr/>
        </p:nvSpPr>
        <p:spPr>
          <a:xfrm>
            <a:off x="5746008" y="3777300"/>
            <a:ext cx="2016578" cy="153888"/>
          </a:xfrm>
          <a:prstGeom prst="rect">
            <a:avLst/>
          </a:prstGeom>
        </p:spPr>
        <p:txBody>
          <a:bodyPr wrap="none" lIns="0" tIns="0" rIns="0" bIns="0">
            <a:spAutoFit/>
          </a:bodyPr>
          <a:lstStyle/>
          <a:p>
            <a:r>
              <a:rPr lang="en-US" altLang="zh-TW" sz="1000" dirty="0" smtClean="0"/>
              <a:t>Front 2MP, rear 5MP AF with LED </a:t>
            </a:r>
            <a:r>
              <a:rPr lang="en-US" altLang="zh-TW" sz="1000" dirty="0"/>
              <a:t>flash</a:t>
            </a:r>
            <a:endParaRPr lang="zh-TW" altLang="en-US" sz="1000" dirty="0"/>
          </a:p>
        </p:txBody>
      </p:sp>
      <p:sp>
        <p:nvSpPr>
          <p:cNvPr id="28" name="矩形 27"/>
          <p:cNvSpPr/>
          <p:nvPr/>
        </p:nvSpPr>
        <p:spPr>
          <a:xfrm>
            <a:off x="5746007" y="4779148"/>
            <a:ext cx="2758769" cy="153888"/>
          </a:xfrm>
          <a:prstGeom prst="rect">
            <a:avLst/>
          </a:prstGeom>
        </p:spPr>
        <p:txBody>
          <a:bodyPr wrap="square" lIns="0" tIns="0" rIns="0" bIns="0">
            <a:spAutoFit/>
          </a:bodyPr>
          <a:lstStyle/>
          <a:p>
            <a:r>
              <a:rPr lang="en-US" altLang="zh-TW" sz="1000" dirty="0" smtClean="0"/>
              <a:t>Optional 2D </a:t>
            </a:r>
            <a:r>
              <a:rPr lang="en-US" altLang="zh-TW" sz="1000" dirty="0"/>
              <a:t>barcode reader + </a:t>
            </a:r>
            <a:r>
              <a:rPr lang="en-US" altLang="zh-TW" sz="1000" dirty="0" smtClean="0"/>
              <a:t>MSR 2-in-1 module</a:t>
            </a:r>
            <a:endParaRPr lang="zh-TW" altLang="en-US" sz="1000" dirty="0"/>
          </a:p>
        </p:txBody>
      </p:sp>
      <p:sp>
        <p:nvSpPr>
          <p:cNvPr id="29" name="矩形 28"/>
          <p:cNvSpPr/>
          <p:nvPr/>
        </p:nvSpPr>
        <p:spPr>
          <a:xfrm>
            <a:off x="4675389" y="5086925"/>
            <a:ext cx="384721" cy="153888"/>
          </a:xfrm>
          <a:prstGeom prst="rect">
            <a:avLst/>
          </a:prstGeom>
        </p:spPr>
        <p:txBody>
          <a:bodyPr wrap="none" lIns="0" tIns="0" rIns="0" bIns="0">
            <a:spAutoFit/>
          </a:bodyPr>
          <a:lstStyle/>
          <a:p>
            <a:r>
              <a:rPr lang="en-US" altLang="zh-TW" sz="1000" dirty="0" smtClean="0"/>
              <a:t>Battery</a:t>
            </a:r>
            <a:endParaRPr lang="zh-TW" altLang="en-US" sz="1000" dirty="0"/>
          </a:p>
        </p:txBody>
      </p:sp>
      <p:sp>
        <p:nvSpPr>
          <p:cNvPr id="30" name="矩形 29"/>
          <p:cNvSpPr/>
          <p:nvPr/>
        </p:nvSpPr>
        <p:spPr>
          <a:xfrm>
            <a:off x="5746008" y="5086925"/>
            <a:ext cx="2758769" cy="153888"/>
          </a:xfrm>
          <a:prstGeom prst="rect">
            <a:avLst/>
          </a:prstGeom>
        </p:spPr>
        <p:txBody>
          <a:bodyPr wrap="none" lIns="0" tIns="0" rIns="0" bIns="0">
            <a:spAutoFit/>
          </a:bodyPr>
          <a:lstStyle/>
          <a:p>
            <a:r>
              <a:rPr lang="en-US" altLang="zh-TW" sz="1000" dirty="0"/>
              <a:t>Long battery </a:t>
            </a:r>
            <a:r>
              <a:rPr lang="en-US" altLang="zh-TW" sz="1000" dirty="0" smtClean="0"/>
              <a:t>life support with hot-swappable battery</a:t>
            </a:r>
            <a:endParaRPr lang="zh-TW" altLang="en-US" sz="1000" dirty="0"/>
          </a:p>
        </p:txBody>
      </p:sp>
      <p:pic>
        <p:nvPicPr>
          <p:cNvPr id="1026" name="Picture 2" descr="D:\Product\RuggON\T70C\Image_intra\PM311_1_I.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10" b="98653" l="74" r="97202"/>
                    </a14:imgEffect>
                  </a14:imgLayer>
                </a14:imgProps>
              </a:ext>
              <a:ext uri="{28A0092B-C50C-407E-A947-70E740481C1C}">
                <a14:useLocalDpi xmlns:a14="http://schemas.microsoft.com/office/drawing/2010/main" val="0"/>
              </a:ext>
            </a:extLst>
          </a:blip>
          <a:srcRect/>
          <a:stretch>
            <a:fillRect/>
          </a:stretch>
        </p:blipFill>
        <p:spPr bwMode="auto">
          <a:xfrm rot="20952314">
            <a:off x="5499412" y="389417"/>
            <a:ext cx="786163" cy="687855"/>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1259630" y="1225910"/>
            <a:ext cx="3240361" cy="769441"/>
          </a:xfrm>
          <a:prstGeom prst="rect">
            <a:avLst/>
          </a:prstGeom>
        </p:spPr>
        <p:txBody>
          <a:bodyPr wrap="square" lIns="0" tIns="0" rIns="0" bIns="0">
            <a:spAutoFit/>
          </a:bodyPr>
          <a:lstStyle/>
          <a:p>
            <a:r>
              <a:rPr lang="en-US" altLang="zh-TW" sz="1000" dirty="0" smtClean="0">
                <a:ea typeface="Arial Unicode MS" panose="020B0604020202020204" pitchFamily="34" charset="-120"/>
                <a:cs typeface="Arial Unicode MS" panose="020B0604020202020204" pitchFamily="34" charset="-120"/>
              </a:rPr>
              <a:t>- Intel </a:t>
            </a:r>
            <a:r>
              <a:rPr lang="en-US" altLang="zh-TW" sz="1000" dirty="0">
                <a:ea typeface="Arial Unicode MS" panose="020B0604020202020204" pitchFamily="34" charset="-120"/>
                <a:cs typeface="Arial Unicode MS" panose="020B0604020202020204" pitchFamily="34" charset="-120"/>
              </a:rPr>
              <a:t>® Celeron® </a:t>
            </a:r>
            <a:r>
              <a:rPr lang="en-US" altLang="zh-TW" sz="1000" dirty="0" smtClean="0">
                <a:ea typeface="Arial Unicode MS" panose="020B0604020202020204" pitchFamily="34" charset="-120"/>
                <a:cs typeface="Arial Unicode MS" panose="020B0604020202020204" pitchFamily="34" charset="-120"/>
              </a:rPr>
              <a:t>N2930</a:t>
            </a:r>
            <a:r>
              <a:rPr lang="en-US" altLang="zh-TW" sz="1000" dirty="0" smtClean="0">
                <a:solidFill>
                  <a:srgbClr val="FF0000"/>
                </a:solidFill>
                <a:ea typeface="Arial Unicode MS" panose="020B0604020202020204" pitchFamily="34" charset="-120"/>
                <a:cs typeface="Arial Unicode MS" panose="020B0604020202020204" pitchFamily="34" charset="-120"/>
              </a:rPr>
              <a:t>, </a:t>
            </a:r>
            <a:r>
              <a:rPr lang="en-US" altLang="zh-TW" sz="1000" dirty="0">
                <a:solidFill>
                  <a:srgbClr val="FF0000"/>
                </a:solidFill>
              </a:rPr>
              <a:t>1.83GHz</a:t>
            </a:r>
            <a:endParaRPr lang="en-US" altLang="zh-TW" sz="1000" dirty="0" smtClean="0">
              <a:solidFill>
                <a:srgbClr val="FF0000"/>
              </a:solidFill>
              <a:ea typeface="Arial Unicode MS" panose="020B0604020202020204" pitchFamily="34" charset="-120"/>
              <a:cs typeface="Arial Unicode MS" panose="020B0604020202020204" pitchFamily="34" charset="-120"/>
            </a:endParaRPr>
          </a:p>
          <a:p>
            <a:r>
              <a:rPr lang="en-US" altLang="zh-TW" sz="1000" dirty="0" smtClean="0">
                <a:ea typeface="Arial Unicode MS" panose="020B0604020202020204" pitchFamily="34" charset="-120"/>
                <a:cs typeface="Arial Unicode MS" panose="020B0604020202020204" pitchFamily="34" charset="-120"/>
              </a:rPr>
              <a:t>- DDR3L </a:t>
            </a:r>
            <a:r>
              <a:rPr lang="en-US" altLang="zh-TW" sz="1000" dirty="0">
                <a:ea typeface="Arial Unicode MS" panose="020B0604020202020204" pitchFamily="34" charset="-120"/>
                <a:cs typeface="Arial Unicode MS" panose="020B0604020202020204" pitchFamily="34" charset="-120"/>
              </a:rPr>
              <a:t>4GB </a:t>
            </a:r>
            <a:r>
              <a:rPr lang="en-US" altLang="zh-TW" sz="1000" dirty="0" smtClean="0">
                <a:ea typeface="Arial Unicode MS" panose="020B0604020202020204" pitchFamily="34" charset="-120"/>
                <a:cs typeface="Arial Unicode MS" panose="020B0604020202020204" pitchFamily="34" charset="-120"/>
              </a:rPr>
              <a:t>RAM memory, </a:t>
            </a:r>
            <a:r>
              <a:rPr lang="en-US" altLang="zh-TW" sz="1000" dirty="0">
                <a:ea typeface="Arial Unicode MS" panose="020B0604020202020204" pitchFamily="34" charset="-120"/>
                <a:cs typeface="Arial Unicode MS" panose="020B0604020202020204" pitchFamily="34" charset="-120"/>
              </a:rPr>
              <a:t>optional </a:t>
            </a:r>
            <a:r>
              <a:rPr lang="en-US" altLang="zh-TW" sz="1000" dirty="0" smtClean="0">
                <a:ea typeface="Arial Unicode MS" panose="020B0604020202020204" pitchFamily="34" charset="-120"/>
                <a:cs typeface="Arial Unicode MS" panose="020B0604020202020204" pitchFamily="34" charset="-120"/>
              </a:rPr>
              <a:t>8GB</a:t>
            </a:r>
          </a:p>
          <a:p>
            <a:pPr>
              <a:tabLst>
                <a:tab pos="85725" algn="l"/>
              </a:tabLst>
            </a:pPr>
            <a:r>
              <a:rPr lang="en-US" altLang="zh-TW" sz="1000" dirty="0" smtClean="0">
                <a:ea typeface="Arial Unicode MS" panose="020B0604020202020204" pitchFamily="34" charset="-120"/>
                <a:cs typeface="Arial Unicode MS" panose="020B0604020202020204" pitchFamily="34" charset="-120"/>
              </a:rPr>
              <a:t>- 128GB/256GB, </a:t>
            </a:r>
            <a:r>
              <a:rPr lang="en-US" altLang="zh-TW" sz="1000" dirty="0"/>
              <a:t>optional 128GB FIPS 140-2 Level II SSD</a:t>
            </a:r>
            <a:r>
              <a:rPr lang="en-US" altLang="zh-TW" sz="1000" dirty="0">
                <a:solidFill>
                  <a:srgbClr val="FF0000"/>
                </a:solidFill>
              </a:rPr>
              <a:t> </a:t>
            </a:r>
            <a:endParaRPr lang="en-US" altLang="zh-TW" sz="1000" dirty="0" smtClean="0">
              <a:ea typeface="Arial Unicode MS" panose="020B0604020202020204" pitchFamily="34" charset="-120"/>
              <a:cs typeface="Arial Unicode MS" panose="020B0604020202020204" pitchFamily="34" charset="-120"/>
            </a:endParaRPr>
          </a:p>
          <a:p>
            <a:pPr>
              <a:buFontTx/>
              <a:buChar char="-"/>
            </a:pPr>
            <a:r>
              <a:rPr lang="en-US" altLang="zh-TW" sz="1000" dirty="0" smtClean="0">
                <a:ea typeface="Arial Unicode MS" panose="020B0604020202020204" pitchFamily="34" charset="-120"/>
                <a:cs typeface="Arial Unicode MS" panose="020B0604020202020204" pitchFamily="34" charset="-120"/>
              </a:rPr>
              <a:t> </a:t>
            </a:r>
            <a:r>
              <a:rPr lang="en-US" altLang="zh-TW" sz="1000" dirty="0">
                <a:solidFill>
                  <a:srgbClr val="FF0000"/>
                </a:solidFill>
                <a:ea typeface="Arial Unicode MS" panose="020B0604020202020204" pitchFamily="34" charset="-120"/>
                <a:cs typeface="Arial Unicode MS" panose="020B0604020202020204" pitchFamily="34" charset="-120"/>
              </a:rPr>
              <a:t>Optional </a:t>
            </a:r>
            <a:r>
              <a:rPr lang="en-US" altLang="zh-TW" sz="1000" dirty="0" smtClean="0">
                <a:ea typeface="Arial Unicode MS" panose="020B0604020202020204" pitchFamily="34" charset="-120"/>
                <a:cs typeface="Arial Unicode MS" panose="020B0604020202020204" pitchFamily="34" charset="-120"/>
              </a:rPr>
              <a:t>OS : Windows </a:t>
            </a:r>
            <a:r>
              <a:rPr lang="en-US" altLang="zh-TW" sz="1000" dirty="0">
                <a:ea typeface="Arial Unicode MS" panose="020B0604020202020204" pitchFamily="34" charset="-120"/>
                <a:cs typeface="Arial Unicode MS" panose="020B0604020202020204" pitchFamily="34" charset="-120"/>
              </a:rPr>
              <a:t>10 </a:t>
            </a:r>
            <a:r>
              <a:rPr lang="en-US" altLang="zh-TW" sz="1000" dirty="0" err="1">
                <a:ea typeface="Arial Unicode MS" panose="020B0604020202020204" pitchFamily="34" charset="-120"/>
                <a:cs typeface="Arial Unicode MS" panose="020B0604020202020204" pitchFamily="34" charset="-120"/>
              </a:rPr>
              <a:t>IoT</a:t>
            </a:r>
            <a:r>
              <a:rPr lang="en-US" altLang="zh-TW" sz="1000" dirty="0">
                <a:ea typeface="Arial Unicode MS" panose="020B0604020202020204" pitchFamily="34" charset="-120"/>
                <a:cs typeface="Arial Unicode MS" panose="020B0604020202020204" pitchFamily="34" charset="-120"/>
              </a:rPr>
              <a:t> Enterprise for Small Tablet</a:t>
            </a:r>
          </a:p>
          <a:p>
            <a:pPr marL="0" lvl="2">
              <a:tabLst>
                <a:tab pos="266700" algn="l"/>
              </a:tabLst>
            </a:pPr>
            <a:r>
              <a:rPr lang="en-US" altLang="zh-TW" sz="1000" dirty="0">
                <a:ea typeface="Arial Unicode MS" panose="020B0604020202020204" pitchFamily="34" charset="-120"/>
                <a:cs typeface="Arial Unicode MS" panose="020B0604020202020204" pitchFamily="34" charset="-120"/>
              </a:rPr>
              <a:t>  </a:t>
            </a:r>
            <a:r>
              <a:rPr lang="en-US" altLang="zh-TW" sz="1000" dirty="0" smtClean="0">
                <a:ea typeface="Arial Unicode MS" panose="020B0604020202020204" pitchFamily="34" charset="-120"/>
                <a:cs typeface="Arial Unicode MS" panose="020B0604020202020204" pitchFamily="34" charset="-120"/>
              </a:rPr>
              <a:t>	 Window </a:t>
            </a:r>
            <a:r>
              <a:rPr lang="en-US" altLang="zh-TW" sz="1000" dirty="0">
                <a:ea typeface="Arial Unicode MS" panose="020B0604020202020204" pitchFamily="34" charset="-120"/>
                <a:cs typeface="Arial Unicode MS" panose="020B0604020202020204" pitchFamily="34" charset="-120"/>
              </a:rPr>
              <a:t>Embedded 8.1 Industry Pro for </a:t>
            </a:r>
            <a:r>
              <a:rPr lang="en-US" altLang="zh-TW" sz="1000" dirty="0" smtClean="0">
                <a:ea typeface="Arial Unicode MS" panose="020B0604020202020204" pitchFamily="34" charset="-120"/>
                <a:cs typeface="Arial Unicode MS" panose="020B0604020202020204" pitchFamily="34" charset="-120"/>
              </a:rPr>
              <a:t>Tablet</a:t>
            </a:r>
            <a:endParaRPr lang="zh-TW" altLang="en-US" sz="1000" dirty="0"/>
          </a:p>
        </p:txBody>
      </p:sp>
      <p:sp>
        <p:nvSpPr>
          <p:cNvPr id="54" name="矩形 53"/>
          <p:cNvSpPr/>
          <p:nvPr/>
        </p:nvSpPr>
        <p:spPr>
          <a:xfrm>
            <a:off x="179512" y="1225910"/>
            <a:ext cx="571534" cy="153888"/>
          </a:xfrm>
          <a:prstGeom prst="rect">
            <a:avLst/>
          </a:prstGeom>
        </p:spPr>
        <p:txBody>
          <a:bodyPr wrap="square" lIns="0" tIns="0" rIns="0" bIns="0">
            <a:spAutoFit/>
          </a:bodyPr>
          <a:lstStyle/>
          <a:p>
            <a:r>
              <a:rPr lang="en-US" altLang="zh-TW" sz="1000" dirty="0" smtClean="0"/>
              <a:t>System</a:t>
            </a:r>
            <a:endParaRPr lang="zh-TW" altLang="en-US" sz="1000" dirty="0"/>
          </a:p>
        </p:txBody>
      </p:sp>
      <p:sp>
        <p:nvSpPr>
          <p:cNvPr id="58" name="矩形 57"/>
          <p:cNvSpPr/>
          <p:nvPr/>
        </p:nvSpPr>
        <p:spPr>
          <a:xfrm>
            <a:off x="179512" y="2253518"/>
            <a:ext cx="371897" cy="153888"/>
          </a:xfrm>
          <a:prstGeom prst="rect">
            <a:avLst/>
          </a:prstGeom>
        </p:spPr>
        <p:txBody>
          <a:bodyPr wrap="none" lIns="0" tIns="0" rIns="0" bIns="0">
            <a:spAutoFit/>
          </a:bodyPr>
          <a:lstStyle/>
          <a:p>
            <a:r>
              <a:rPr lang="en-US" altLang="zh-TW" sz="1000" dirty="0"/>
              <a:t>Display</a:t>
            </a:r>
            <a:endParaRPr lang="zh-TW" altLang="en-US" sz="1000" dirty="0"/>
          </a:p>
        </p:txBody>
      </p:sp>
      <p:sp>
        <p:nvSpPr>
          <p:cNvPr id="59" name="矩形 58"/>
          <p:cNvSpPr/>
          <p:nvPr/>
        </p:nvSpPr>
        <p:spPr>
          <a:xfrm>
            <a:off x="1259631" y="2253518"/>
            <a:ext cx="2758770" cy="461665"/>
          </a:xfrm>
          <a:prstGeom prst="rect">
            <a:avLst/>
          </a:prstGeom>
        </p:spPr>
        <p:txBody>
          <a:bodyPr wrap="square" lIns="0" tIns="0" rIns="0" bIns="0">
            <a:spAutoFit/>
          </a:bodyPr>
          <a:lstStyle/>
          <a:p>
            <a:pPr marL="90488" indent="-90488">
              <a:buFontTx/>
              <a:buChar char="-"/>
            </a:pPr>
            <a:r>
              <a:rPr lang="en-US" altLang="zh-TW" sz="1000" dirty="0" smtClean="0"/>
              <a:t>7-inch WSVGA (1024 </a:t>
            </a:r>
            <a:r>
              <a:rPr lang="en-US" altLang="zh-TW" sz="1000" dirty="0"/>
              <a:t>x </a:t>
            </a:r>
            <a:r>
              <a:rPr lang="en-US" altLang="zh-TW" sz="1000" dirty="0" smtClean="0"/>
              <a:t>600)</a:t>
            </a:r>
          </a:p>
          <a:p>
            <a:pPr marL="90488" indent="-90488">
              <a:buFontTx/>
              <a:buChar char="-"/>
            </a:pPr>
            <a:r>
              <a:rPr lang="en-US" altLang="zh-TW" sz="1000" dirty="0" smtClean="0">
                <a:ea typeface="Arial Unicode MS" panose="020B0604020202020204" pitchFamily="34" charset="-120"/>
                <a:cs typeface="Arial Unicode MS" panose="020B0604020202020204" pitchFamily="34" charset="-120"/>
              </a:rPr>
              <a:t>850 </a:t>
            </a:r>
            <a:r>
              <a:rPr lang="en-US" altLang="zh-TW" sz="1000" dirty="0">
                <a:ea typeface="Arial Unicode MS" panose="020B0604020202020204" pitchFamily="34" charset="-120"/>
                <a:cs typeface="Arial Unicode MS" panose="020B0604020202020204" pitchFamily="34" charset="-120"/>
              </a:rPr>
              <a:t>nits, optical bonding with AR/AF </a:t>
            </a:r>
            <a:r>
              <a:rPr lang="en-US" altLang="zh-TW" sz="1000" dirty="0" smtClean="0">
                <a:ea typeface="Arial Unicode MS" panose="020B0604020202020204" pitchFamily="34" charset="-120"/>
                <a:cs typeface="Arial Unicode MS" panose="020B0604020202020204" pitchFamily="34" charset="-120"/>
              </a:rPr>
              <a:t>solution</a:t>
            </a:r>
            <a:endParaRPr lang="zh-TW" altLang="zh-TW" sz="1000" dirty="0"/>
          </a:p>
          <a:p>
            <a:pPr marL="0" lvl="1"/>
            <a:r>
              <a:rPr lang="en-US" altLang="zh-TW" sz="1000" dirty="0" smtClean="0"/>
              <a:t> - </a:t>
            </a:r>
            <a:r>
              <a:rPr lang="en-US" altLang="zh-TW" sz="1000" dirty="0">
                <a:ea typeface="Arial Unicode MS" panose="020B0604020202020204" pitchFamily="34" charset="-120"/>
                <a:cs typeface="Arial Unicode MS" panose="020B0604020202020204" pitchFamily="34" charset="-120"/>
              </a:rPr>
              <a:t>Multiple capacitive </a:t>
            </a:r>
            <a:r>
              <a:rPr lang="en-US" altLang="zh-TW" sz="1000" dirty="0" smtClean="0">
                <a:ea typeface="Arial Unicode MS" panose="020B0604020202020204" pitchFamily="34" charset="-120"/>
                <a:cs typeface="Arial Unicode MS" panose="020B0604020202020204" pitchFamily="34" charset="-120"/>
              </a:rPr>
              <a:t>touch</a:t>
            </a:r>
            <a:endParaRPr lang="zh-TW" altLang="en-US" sz="1000" dirty="0"/>
          </a:p>
        </p:txBody>
      </p:sp>
      <p:sp>
        <p:nvSpPr>
          <p:cNvPr id="60" name="矩形 59"/>
          <p:cNvSpPr/>
          <p:nvPr/>
        </p:nvSpPr>
        <p:spPr>
          <a:xfrm>
            <a:off x="179512" y="2780928"/>
            <a:ext cx="692527" cy="153888"/>
          </a:xfrm>
          <a:prstGeom prst="rect">
            <a:avLst/>
          </a:prstGeom>
        </p:spPr>
        <p:txBody>
          <a:bodyPr wrap="square" lIns="0" tIns="0" rIns="0" bIns="0">
            <a:spAutoFit/>
          </a:bodyPr>
          <a:lstStyle/>
          <a:p>
            <a:r>
              <a:rPr lang="en-US" altLang="zh-TW" sz="1000" dirty="0"/>
              <a:t>Durability</a:t>
            </a:r>
            <a:endParaRPr lang="zh-TW" altLang="en-US" sz="1000" dirty="0"/>
          </a:p>
        </p:txBody>
      </p:sp>
      <p:sp>
        <p:nvSpPr>
          <p:cNvPr id="61" name="矩形 60"/>
          <p:cNvSpPr/>
          <p:nvPr/>
        </p:nvSpPr>
        <p:spPr>
          <a:xfrm>
            <a:off x="1259632" y="2788622"/>
            <a:ext cx="1883529" cy="307777"/>
          </a:xfrm>
          <a:prstGeom prst="rect">
            <a:avLst/>
          </a:prstGeom>
        </p:spPr>
        <p:txBody>
          <a:bodyPr wrap="none" lIns="0" tIns="0" rIns="0" bIns="0">
            <a:spAutoFit/>
          </a:bodyPr>
          <a:lstStyle/>
          <a:p>
            <a:pPr marL="171450" indent="-171450">
              <a:buFontTx/>
              <a:buChar char="-"/>
            </a:pPr>
            <a:r>
              <a:rPr lang="en-US" altLang="zh-TW" sz="1000" dirty="0" smtClean="0"/>
              <a:t>MIL-STD-810G, </a:t>
            </a:r>
            <a:r>
              <a:rPr lang="en-US" altLang="zh-TW" sz="1000" dirty="0"/>
              <a:t>5 </a:t>
            </a:r>
            <a:r>
              <a:rPr lang="en-US" altLang="zh-TW" sz="1000" dirty="0" smtClean="0"/>
              <a:t>feet drop, IP65</a:t>
            </a:r>
          </a:p>
          <a:p>
            <a:pPr marL="171450" indent="-171450">
              <a:buFontTx/>
              <a:buChar char="-"/>
            </a:pPr>
            <a:r>
              <a:rPr lang="en-US" altLang="zh-TW" sz="1000" dirty="0" smtClean="0"/>
              <a:t>Operating temp : </a:t>
            </a:r>
            <a:r>
              <a:rPr lang="en-US" altLang="zh-TW" sz="1000" dirty="0">
                <a:ea typeface="Arial Unicode MS" panose="020B0604020202020204" pitchFamily="34" charset="-120"/>
                <a:cs typeface="Arial Unicode MS" panose="020B0604020202020204" pitchFamily="34" charset="-120"/>
              </a:rPr>
              <a:t>-20</a:t>
            </a:r>
            <a:r>
              <a:rPr lang="en-US" altLang="zh-TW" sz="1000" baseline="30000" dirty="0">
                <a:ea typeface="Arial Unicode MS" panose="020B0604020202020204" pitchFamily="34" charset="-120"/>
                <a:cs typeface="Arial Unicode MS" panose="020B0604020202020204" pitchFamily="34" charset="-120"/>
              </a:rPr>
              <a:t>o</a:t>
            </a:r>
            <a:r>
              <a:rPr lang="en-US" altLang="zh-TW" sz="1000" dirty="0">
                <a:ea typeface="Arial Unicode MS" panose="020B0604020202020204" pitchFamily="34" charset="-120"/>
                <a:cs typeface="Arial Unicode MS" panose="020B0604020202020204" pitchFamily="34" charset="-120"/>
              </a:rPr>
              <a:t>C to </a:t>
            </a:r>
            <a:r>
              <a:rPr lang="en-US" altLang="zh-TW" sz="1000" dirty="0" smtClean="0">
                <a:ea typeface="Arial Unicode MS" panose="020B0604020202020204" pitchFamily="34" charset="-120"/>
                <a:cs typeface="Arial Unicode MS" panose="020B0604020202020204" pitchFamily="34" charset="-120"/>
              </a:rPr>
              <a:t>+50</a:t>
            </a:r>
            <a:r>
              <a:rPr lang="en-US" altLang="zh-TW" sz="1000" baseline="30000" dirty="0" smtClean="0">
                <a:ea typeface="Arial Unicode MS" panose="020B0604020202020204" pitchFamily="34" charset="-120"/>
                <a:cs typeface="Arial Unicode MS" panose="020B0604020202020204" pitchFamily="34" charset="-120"/>
              </a:rPr>
              <a:t>o</a:t>
            </a:r>
            <a:r>
              <a:rPr lang="en-US" altLang="zh-TW" sz="1000" dirty="0" smtClean="0">
                <a:ea typeface="Arial Unicode MS" panose="020B0604020202020204" pitchFamily="34" charset="-120"/>
                <a:cs typeface="Arial Unicode MS" panose="020B0604020202020204" pitchFamily="34" charset="-120"/>
              </a:rPr>
              <a:t>C </a:t>
            </a:r>
            <a:endParaRPr lang="zh-TW" altLang="en-US" sz="1000" dirty="0"/>
          </a:p>
        </p:txBody>
      </p:sp>
      <p:sp>
        <p:nvSpPr>
          <p:cNvPr id="62" name="矩形 61"/>
          <p:cNvSpPr/>
          <p:nvPr/>
        </p:nvSpPr>
        <p:spPr>
          <a:xfrm>
            <a:off x="179512" y="3300968"/>
            <a:ext cx="1008112" cy="153888"/>
          </a:xfrm>
          <a:prstGeom prst="rect">
            <a:avLst/>
          </a:prstGeom>
        </p:spPr>
        <p:txBody>
          <a:bodyPr wrap="square" lIns="0" tIns="0" rIns="0" bIns="0">
            <a:spAutoFit/>
          </a:bodyPr>
          <a:lstStyle/>
          <a:p>
            <a:r>
              <a:rPr lang="en-US" altLang="zh-TW" sz="1000" dirty="0" smtClean="0"/>
              <a:t>Communication</a:t>
            </a:r>
            <a:endParaRPr lang="zh-TW" altLang="en-US" sz="1000" dirty="0"/>
          </a:p>
        </p:txBody>
      </p:sp>
      <p:sp>
        <p:nvSpPr>
          <p:cNvPr id="63" name="矩形 62"/>
          <p:cNvSpPr/>
          <p:nvPr/>
        </p:nvSpPr>
        <p:spPr>
          <a:xfrm>
            <a:off x="1259632" y="3300968"/>
            <a:ext cx="2114361" cy="769441"/>
          </a:xfrm>
          <a:prstGeom prst="rect">
            <a:avLst/>
          </a:prstGeom>
        </p:spPr>
        <p:txBody>
          <a:bodyPr wrap="none" lIns="0" tIns="0" rIns="0" bIns="0">
            <a:spAutoFit/>
          </a:bodyPr>
          <a:lstStyle/>
          <a:p>
            <a:r>
              <a:rPr lang="en-US" altLang="zh-TW" sz="1000" dirty="0" smtClean="0"/>
              <a:t>- NFC</a:t>
            </a:r>
          </a:p>
          <a:p>
            <a:r>
              <a:rPr lang="en-US" altLang="zh-TW" sz="1000" dirty="0" smtClean="0"/>
              <a:t>- Wi-Fi </a:t>
            </a:r>
            <a:r>
              <a:rPr lang="en-US" altLang="zh-TW" sz="1000" dirty="0"/>
              <a:t>802.11 </a:t>
            </a:r>
            <a:r>
              <a:rPr lang="en-US" altLang="zh-TW" sz="1000" dirty="0" smtClean="0"/>
              <a:t>a/b/g/n/ac</a:t>
            </a:r>
          </a:p>
          <a:p>
            <a:pPr marL="0" lvl="1"/>
            <a:r>
              <a:rPr lang="en-US" altLang="zh-TW" sz="1000" dirty="0" smtClean="0">
                <a:ea typeface="Arial Unicode MS" panose="020B0604020202020204" pitchFamily="34" charset="-120"/>
                <a:cs typeface="Arial Unicode MS" panose="020B0604020202020204" pitchFamily="34" charset="-120"/>
              </a:rPr>
              <a:t>- </a:t>
            </a:r>
            <a:r>
              <a:rPr lang="en-US" altLang="zh-TW" sz="1000" dirty="0">
                <a:solidFill>
                  <a:srgbClr val="FF0000"/>
                </a:solidFill>
              </a:rPr>
              <a:t>GNSS (GPS, GLONASS, optional </a:t>
            </a:r>
            <a:r>
              <a:rPr lang="en-US" altLang="zh-TW" sz="1000" dirty="0" err="1">
                <a:solidFill>
                  <a:srgbClr val="FF0000"/>
                </a:solidFill>
              </a:rPr>
              <a:t>BeiDou</a:t>
            </a:r>
            <a:r>
              <a:rPr lang="en-US" altLang="zh-TW" sz="1000" dirty="0">
                <a:solidFill>
                  <a:srgbClr val="FF0000"/>
                </a:solidFill>
              </a:rPr>
              <a:t>)</a:t>
            </a:r>
            <a:endParaRPr lang="en-US" altLang="zh-TW" sz="1000" dirty="0" smtClean="0">
              <a:solidFill>
                <a:srgbClr val="FF0000"/>
              </a:solidFill>
            </a:endParaRPr>
          </a:p>
          <a:p>
            <a:pPr marL="0" lvl="1"/>
            <a:r>
              <a:rPr lang="en-US" altLang="zh-TW" sz="1000" dirty="0" smtClean="0"/>
              <a:t>- Bluetooth V4.0</a:t>
            </a:r>
            <a:r>
              <a:rPr lang="zh-TW" altLang="en-US" sz="1000" dirty="0" smtClean="0"/>
              <a:t> </a:t>
            </a:r>
            <a:r>
              <a:rPr lang="en-US" altLang="zh-TW" sz="1000" dirty="0">
                <a:solidFill>
                  <a:srgbClr val="FF0000"/>
                </a:solidFill>
              </a:rPr>
              <a:t>+ EDR</a:t>
            </a:r>
          </a:p>
          <a:p>
            <a:r>
              <a:rPr lang="en-US" altLang="zh-TW" sz="1000" dirty="0" smtClean="0"/>
              <a:t>- Optional 4G LTE</a:t>
            </a:r>
            <a:endParaRPr lang="zh-TW" altLang="en-US" sz="1000" dirty="0"/>
          </a:p>
        </p:txBody>
      </p:sp>
      <p:sp>
        <p:nvSpPr>
          <p:cNvPr id="64" name="矩形 63"/>
          <p:cNvSpPr/>
          <p:nvPr/>
        </p:nvSpPr>
        <p:spPr>
          <a:xfrm>
            <a:off x="179512" y="4420577"/>
            <a:ext cx="769065" cy="153888"/>
          </a:xfrm>
          <a:prstGeom prst="rect">
            <a:avLst/>
          </a:prstGeom>
        </p:spPr>
        <p:txBody>
          <a:bodyPr wrap="square" lIns="0" tIns="0" rIns="0" bIns="0">
            <a:spAutoFit/>
          </a:bodyPr>
          <a:lstStyle/>
          <a:p>
            <a:r>
              <a:rPr lang="en-US" altLang="zh-TW" sz="1000" dirty="0" smtClean="0"/>
              <a:t>I/O Interface</a:t>
            </a:r>
            <a:endParaRPr lang="zh-TW" altLang="en-US" sz="1000" dirty="0"/>
          </a:p>
        </p:txBody>
      </p:sp>
      <p:sp>
        <p:nvSpPr>
          <p:cNvPr id="65" name="矩形 64"/>
          <p:cNvSpPr/>
          <p:nvPr/>
        </p:nvSpPr>
        <p:spPr>
          <a:xfrm>
            <a:off x="1259632" y="4420577"/>
            <a:ext cx="2520280" cy="461665"/>
          </a:xfrm>
          <a:prstGeom prst="rect">
            <a:avLst/>
          </a:prstGeom>
        </p:spPr>
        <p:txBody>
          <a:bodyPr wrap="square" lIns="0" tIns="0" rIns="0" bIns="0">
            <a:spAutoFit/>
          </a:bodyPr>
          <a:lstStyle/>
          <a:p>
            <a:r>
              <a:rPr lang="en-US" altLang="zh-TW" sz="1000" dirty="0" smtClean="0"/>
              <a:t>Ethernet </a:t>
            </a:r>
            <a:r>
              <a:rPr lang="en-US" altLang="zh-TW" sz="1000" dirty="0"/>
              <a:t>(</a:t>
            </a:r>
            <a:r>
              <a:rPr lang="en-US" altLang="zh-TW" sz="1000" dirty="0" smtClean="0"/>
              <a:t>RJ45), RS232, 2 x USB 3.0, Micro </a:t>
            </a:r>
            <a:r>
              <a:rPr lang="en-US" altLang="zh-TW" sz="1000" dirty="0"/>
              <a:t>SD </a:t>
            </a:r>
            <a:r>
              <a:rPr lang="en-US" altLang="zh-TW" sz="1000" dirty="0" smtClean="0"/>
              <a:t>slot, </a:t>
            </a:r>
            <a:r>
              <a:rPr lang="en-US" altLang="zh-TW" sz="1000" dirty="0"/>
              <a:t>Micro SIM </a:t>
            </a:r>
            <a:r>
              <a:rPr lang="en-US" altLang="zh-TW" sz="1000" dirty="0" smtClean="0"/>
              <a:t>slot, a</a:t>
            </a:r>
            <a:r>
              <a:rPr lang="it-IT" altLang="zh-TW" sz="1000" dirty="0" smtClean="0"/>
              <a:t>udio jack, speaker, microphone, 32-pin </a:t>
            </a:r>
            <a:r>
              <a:rPr lang="it-IT" altLang="zh-TW" sz="1000" dirty="0"/>
              <a:t>docking </a:t>
            </a:r>
            <a:r>
              <a:rPr lang="it-IT" altLang="zh-TW" sz="1000" dirty="0" smtClean="0"/>
              <a:t>connector</a:t>
            </a:r>
            <a:endParaRPr lang="zh-TW" altLang="en-US" sz="1000" dirty="0"/>
          </a:p>
        </p:txBody>
      </p:sp>
      <p:sp>
        <p:nvSpPr>
          <p:cNvPr id="66" name="矩形 65"/>
          <p:cNvSpPr/>
          <p:nvPr/>
        </p:nvSpPr>
        <p:spPr>
          <a:xfrm>
            <a:off x="126989" y="5009980"/>
            <a:ext cx="527388" cy="153888"/>
          </a:xfrm>
          <a:prstGeom prst="rect">
            <a:avLst/>
          </a:prstGeom>
        </p:spPr>
        <p:txBody>
          <a:bodyPr wrap="none" lIns="0" tIns="0" rIns="0" bIns="0">
            <a:spAutoFit/>
          </a:bodyPr>
          <a:lstStyle/>
          <a:p>
            <a:r>
              <a:rPr lang="en-US" altLang="zh-TW" sz="1000" dirty="0" smtClean="0"/>
              <a:t>Expansion</a:t>
            </a:r>
            <a:endParaRPr lang="zh-TW" altLang="en-US" sz="1000" dirty="0"/>
          </a:p>
        </p:txBody>
      </p:sp>
      <p:sp>
        <p:nvSpPr>
          <p:cNvPr id="67" name="矩形 66"/>
          <p:cNvSpPr/>
          <p:nvPr/>
        </p:nvSpPr>
        <p:spPr>
          <a:xfrm>
            <a:off x="189013" y="4191072"/>
            <a:ext cx="566817" cy="153888"/>
          </a:xfrm>
          <a:prstGeom prst="rect">
            <a:avLst/>
          </a:prstGeom>
        </p:spPr>
        <p:txBody>
          <a:bodyPr wrap="square" lIns="0" tIns="0" rIns="0" bIns="0">
            <a:spAutoFit/>
          </a:bodyPr>
          <a:lstStyle/>
          <a:p>
            <a:r>
              <a:rPr lang="en-US" altLang="zh-TW" sz="1000" dirty="0" smtClean="0"/>
              <a:t>Camera</a:t>
            </a:r>
            <a:endParaRPr lang="zh-TW" altLang="en-US" sz="1000" dirty="0"/>
          </a:p>
        </p:txBody>
      </p:sp>
      <p:sp>
        <p:nvSpPr>
          <p:cNvPr id="68" name="矩形 67"/>
          <p:cNvSpPr/>
          <p:nvPr/>
        </p:nvSpPr>
        <p:spPr>
          <a:xfrm>
            <a:off x="1259632" y="4191072"/>
            <a:ext cx="2016578" cy="153888"/>
          </a:xfrm>
          <a:prstGeom prst="rect">
            <a:avLst/>
          </a:prstGeom>
        </p:spPr>
        <p:txBody>
          <a:bodyPr wrap="none" lIns="0" tIns="0" rIns="0" bIns="0">
            <a:spAutoFit/>
          </a:bodyPr>
          <a:lstStyle/>
          <a:p>
            <a:r>
              <a:rPr lang="en-US" altLang="zh-TW" sz="1000" dirty="0" smtClean="0"/>
              <a:t>Front 2MP, rear 8MP AF with LED </a:t>
            </a:r>
            <a:r>
              <a:rPr lang="en-US" altLang="zh-TW" sz="1000" dirty="0"/>
              <a:t>flash</a:t>
            </a:r>
            <a:endParaRPr lang="zh-TW" altLang="en-US" sz="1000" dirty="0"/>
          </a:p>
        </p:txBody>
      </p:sp>
      <p:sp>
        <p:nvSpPr>
          <p:cNvPr id="69" name="矩形 68"/>
          <p:cNvSpPr/>
          <p:nvPr/>
        </p:nvSpPr>
        <p:spPr>
          <a:xfrm>
            <a:off x="1207109" y="5009980"/>
            <a:ext cx="2880320" cy="307777"/>
          </a:xfrm>
          <a:prstGeom prst="rect">
            <a:avLst/>
          </a:prstGeom>
        </p:spPr>
        <p:txBody>
          <a:bodyPr wrap="square" lIns="0" tIns="0" rIns="0" bIns="0">
            <a:spAutoFit/>
          </a:bodyPr>
          <a:lstStyle/>
          <a:p>
            <a:r>
              <a:rPr lang="en-US" altLang="zh-TW" sz="1000" dirty="0" smtClean="0"/>
              <a:t>- Optional </a:t>
            </a:r>
            <a:r>
              <a:rPr lang="en-US" altLang="zh-TW" sz="1000" dirty="0" smtClean="0">
                <a:ea typeface="Arial Unicode MS" panose="020B0604020202020204" pitchFamily="34" charset="-120"/>
                <a:cs typeface="Arial Unicode MS" panose="020B0604020202020204" pitchFamily="34" charset="-120"/>
              </a:rPr>
              <a:t>MRZ reader+ </a:t>
            </a:r>
            <a:r>
              <a:rPr lang="en-US" altLang="zh-TW" sz="1000" dirty="0">
                <a:ea typeface="Arial Unicode MS" panose="020B0604020202020204" pitchFamily="34" charset="-120"/>
                <a:cs typeface="Arial Unicode MS" panose="020B0604020202020204" pitchFamily="34" charset="-120"/>
              </a:rPr>
              <a:t>MSR </a:t>
            </a:r>
            <a:r>
              <a:rPr lang="en-US" altLang="zh-TW" sz="1000" dirty="0" smtClean="0">
                <a:ea typeface="Arial Unicode MS" panose="020B0604020202020204" pitchFamily="34" charset="-120"/>
                <a:cs typeface="Arial Unicode MS" panose="020B0604020202020204" pitchFamily="34" charset="-120"/>
              </a:rPr>
              <a:t>2-in-1 module</a:t>
            </a:r>
            <a:endParaRPr lang="en-US" altLang="zh-TW" sz="1000" dirty="0" smtClean="0"/>
          </a:p>
          <a:p>
            <a:r>
              <a:rPr lang="en-US" altLang="zh-TW" sz="1000" dirty="0" smtClean="0"/>
              <a:t>- Optional 2D </a:t>
            </a:r>
            <a:r>
              <a:rPr lang="en-US" altLang="zh-TW" sz="1000" dirty="0"/>
              <a:t>barcode reader + </a:t>
            </a:r>
            <a:r>
              <a:rPr lang="en-US" altLang="zh-TW" sz="1000" dirty="0" smtClean="0"/>
              <a:t>MSR 2-in-1 module</a:t>
            </a:r>
            <a:endParaRPr lang="zh-TW" altLang="en-US" sz="1000" dirty="0"/>
          </a:p>
        </p:txBody>
      </p:sp>
      <p:sp>
        <p:nvSpPr>
          <p:cNvPr id="70" name="矩形 69"/>
          <p:cNvSpPr/>
          <p:nvPr/>
        </p:nvSpPr>
        <p:spPr>
          <a:xfrm>
            <a:off x="189013" y="6083424"/>
            <a:ext cx="384721" cy="153888"/>
          </a:xfrm>
          <a:prstGeom prst="rect">
            <a:avLst/>
          </a:prstGeom>
        </p:spPr>
        <p:txBody>
          <a:bodyPr wrap="none" lIns="0" tIns="0" rIns="0" bIns="0">
            <a:spAutoFit/>
          </a:bodyPr>
          <a:lstStyle/>
          <a:p>
            <a:r>
              <a:rPr lang="en-US" altLang="zh-TW" sz="1000" dirty="0" smtClean="0"/>
              <a:t>Battery</a:t>
            </a:r>
            <a:endParaRPr lang="zh-TW" altLang="en-US" sz="1000" dirty="0"/>
          </a:p>
        </p:txBody>
      </p:sp>
      <p:sp>
        <p:nvSpPr>
          <p:cNvPr id="71" name="矩形 70"/>
          <p:cNvSpPr/>
          <p:nvPr/>
        </p:nvSpPr>
        <p:spPr>
          <a:xfrm>
            <a:off x="1259632" y="6083424"/>
            <a:ext cx="2758769" cy="153888"/>
          </a:xfrm>
          <a:prstGeom prst="rect">
            <a:avLst/>
          </a:prstGeom>
        </p:spPr>
        <p:txBody>
          <a:bodyPr wrap="none" lIns="0" tIns="0" rIns="0" bIns="0">
            <a:spAutoFit/>
          </a:bodyPr>
          <a:lstStyle/>
          <a:p>
            <a:r>
              <a:rPr lang="en-US" altLang="zh-TW" sz="1000" dirty="0"/>
              <a:t>Long battery </a:t>
            </a:r>
            <a:r>
              <a:rPr lang="en-US" altLang="zh-TW" sz="1000" dirty="0" smtClean="0"/>
              <a:t>life support with hot-swappable battery</a:t>
            </a:r>
            <a:endParaRPr lang="zh-TW" altLang="en-US" sz="1000" dirty="0"/>
          </a:p>
        </p:txBody>
      </p:sp>
      <p:pic>
        <p:nvPicPr>
          <p:cNvPr id="46" name="圖片 4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428343"/>
            <a:ext cx="770955" cy="692696"/>
          </a:xfrm>
          <a:prstGeom prst="rect">
            <a:avLst/>
          </a:prstGeom>
        </p:spPr>
      </p:pic>
      <p:sp>
        <p:nvSpPr>
          <p:cNvPr id="48" name="矩形 47"/>
          <p:cNvSpPr/>
          <p:nvPr/>
        </p:nvSpPr>
        <p:spPr>
          <a:xfrm>
            <a:off x="191573" y="5568378"/>
            <a:ext cx="419987" cy="153888"/>
          </a:xfrm>
          <a:prstGeom prst="rect">
            <a:avLst/>
          </a:prstGeom>
        </p:spPr>
        <p:txBody>
          <a:bodyPr wrap="none" lIns="0" tIns="0" rIns="0" bIns="0">
            <a:spAutoFit/>
          </a:bodyPr>
          <a:lstStyle/>
          <a:p>
            <a:r>
              <a:rPr lang="en-US" altLang="zh-TW" sz="1000" dirty="0" smtClean="0"/>
              <a:t>Security</a:t>
            </a:r>
            <a:endParaRPr lang="zh-TW" altLang="en-US" sz="1000" dirty="0"/>
          </a:p>
        </p:txBody>
      </p:sp>
      <p:sp>
        <p:nvSpPr>
          <p:cNvPr id="49" name="矩形 48"/>
          <p:cNvSpPr/>
          <p:nvPr/>
        </p:nvSpPr>
        <p:spPr>
          <a:xfrm>
            <a:off x="1138081" y="5568378"/>
            <a:ext cx="2880320" cy="461665"/>
          </a:xfrm>
          <a:prstGeom prst="rect">
            <a:avLst/>
          </a:prstGeom>
        </p:spPr>
        <p:txBody>
          <a:bodyPr wrap="square" lIns="0" tIns="0" rIns="0" bIns="0">
            <a:spAutoFit/>
          </a:bodyPr>
          <a:lstStyle/>
          <a:p>
            <a:pPr marL="87313" lvl="1" indent="-87313">
              <a:buFontTx/>
              <a:buChar char="-"/>
            </a:pPr>
            <a:r>
              <a:rPr lang="en-US" altLang="zh-TW" sz="1000" dirty="0" smtClean="0"/>
              <a:t>TPM 2.0</a:t>
            </a:r>
          </a:p>
          <a:p>
            <a:pPr marL="0" lvl="1"/>
            <a:r>
              <a:rPr lang="en-US" altLang="zh-TW" sz="1000" dirty="0" smtClean="0">
                <a:solidFill>
                  <a:srgbClr val="FF0000"/>
                </a:solidFill>
              </a:rPr>
              <a:t>- </a:t>
            </a:r>
            <a:r>
              <a:rPr lang="en-US" altLang="zh-TW" sz="1000" dirty="0">
                <a:solidFill>
                  <a:srgbClr val="FF0000"/>
                </a:solidFill>
              </a:rPr>
              <a:t>Optional f</a:t>
            </a:r>
            <a:r>
              <a:rPr lang="en-US" altLang="zh-TW" sz="1000" dirty="0">
                <a:solidFill>
                  <a:srgbClr val="FF0000"/>
                </a:solidFill>
                <a:ea typeface="Arial Unicode MS" panose="020B0604020202020204" pitchFamily="34" charset="-120"/>
                <a:cs typeface="Arial Unicode MS" panose="020B0604020202020204" pitchFamily="34" charset="-120"/>
              </a:rPr>
              <a:t>ingerprint reader (capacitive type, 508 dpi)</a:t>
            </a:r>
            <a:endParaRPr lang="en-US" altLang="zh-TW" sz="1000" dirty="0">
              <a:solidFill>
                <a:srgbClr val="FF0000"/>
              </a:solidFill>
            </a:endParaRPr>
          </a:p>
          <a:p>
            <a:pPr marL="0" lvl="1"/>
            <a:r>
              <a:rPr lang="en-US" altLang="zh-TW" sz="1000" dirty="0" smtClean="0"/>
              <a:t>- Optional Janus </a:t>
            </a:r>
            <a:r>
              <a:rPr lang="en-US" altLang="zh-TW" sz="1000" dirty="0"/>
              <a:t>USB Ignition </a:t>
            </a:r>
            <a:r>
              <a:rPr lang="en-US" altLang="zh-TW" sz="1000" dirty="0" smtClean="0"/>
              <a:t>Key, Phoenix</a:t>
            </a:r>
            <a:r>
              <a:rPr lang="en-US" altLang="zh-TW" sz="1000" dirty="0" smtClean="0">
                <a:cs typeface="Arial" pitchFamily="34" charset="0"/>
              </a:rPr>
              <a:t> </a:t>
            </a:r>
            <a:r>
              <a:rPr lang="en-US" altLang="zh-TW" sz="1000" dirty="0" err="1">
                <a:cs typeface="Arial" pitchFamily="34" charset="0"/>
              </a:rPr>
              <a:t>SecureWipe</a:t>
            </a:r>
            <a:r>
              <a:rPr lang="en-US" altLang="zh-TW" sz="1000" dirty="0" smtClean="0"/>
              <a:t> </a:t>
            </a:r>
            <a:endParaRPr lang="zh-TW" altLang="en-US" sz="1000" dirty="0"/>
          </a:p>
        </p:txBody>
      </p:sp>
      <p:sp>
        <p:nvSpPr>
          <p:cNvPr id="41" name="矩形 40"/>
          <p:cNvSpPr/>
          <p:nvPr/>
        </p:nvSpPr>
        <p:spPr>
          <a:xfrm>
            <a:off x="186781" y="6285036"/>
            <a:ext cx="751433" cy="307777"/>
          </a:xfrm>
          <a:prstGeom prst="rect">
            <a:avLst/>
          </a:prstGeom>
        </p:spPr>
        <p:txBody>
          <a:bodyPr wrap="square" lIns="0" tIns="0" rIns="0" bIns="0">
            <a:spAutoFit/>
          </a:bodyPr>
          <a:lstStyle/>
          <a:p>
            <a:r>
              <a:rPr lang="en-US" altLang="zh-TW" sz="1000" dirty="0" smtClean="0"/>
              <a:t>Dimensions &amp;</a:t>
            </a:r>
            <a:r>
              <a:rPr lang="en-US" altLang="zh-TW" sz="1000" dirty="0" smtClean="0">
                <a:solidFill>
                  <a:srgbClr val="FF0000"/>
                </a:solidFill>
              </a:rPr>
              <a:t> Weight</a:t>
            </a:r>
            <a:endParaRPr lang="zh-TW" altLang="en-US" sz="1000" dirty="0">
              <a:solidFill>
                <a:srgbClr val="FF0000"/>
              </a:solidFill>
            </a:endParaRPr>
          </a:p>
        </p:txBody>
      </p:sp>
      <p:sp>
        <p:nvSpPr>
          <p:cNvPr id="2" name="矩形 1"/>
          <p:cNvSpPr/>
          <p:nvPr/>
        </p:nvSpPr>
        <p:spPr>
          <a:xfrm>
            <a:off x="5654334" y="5477162"/>
            <a:ext cx="2278188" cy="400110"/>
          </a:xfrm>
          <a:prstGeom prst="rect">
            <a:avLst/>
          </a:prstGeom>
        </p:spPr>
        <p:txBody>
          <a:bodyPr wrap="none">
            <a:spAutoFit/>
          </a:bodyPr>
          <a:lstStyle/>
          <a:p>
            <a:pPr marL="171450" indent="-171450">
              <a:buFontTx/>
              <a:buChar char="-"/>
            </a:pPr>
            <a:r>
              <a:rPr lang="en-US" altLang="zh-TW" sz="1000" dirty="0" smtClean="0"/>
              <a:t>22.5 </a:t>
            </a:r>
            <a:r>
              <a:rPr lang="en-US" altLang="zh-TW" sz="1000" dirty="0"/>
              <a:t>x 16.8 x 2.7 cm (8.9” x 6.6” x 1</a:t>
            </a:r>
            <a:r>
              <a:rPr lang="en-US" altLang="zh-TW" sz="1000" dirty="0" smtClean="0"/>
              <a:t>”)</a:t>
            </a:r>
          </a:p>
          <a:p>
            <a:pPr marL="171450" indent="-171450">
              <a:buFontTx/>
              <a:buChar char="-"/>
            </a:pPr>
            <a:r>
              <a:rPr lang="en-US" altLang="zh-TW" sz="1000" dirty="0"/>
              <a:t>2.09 </a:t>
            </a:r>
            <a:r>
              <a:rPr lang="en-US" altLang="zh-TW" sz="1000" dirty="0" err="1"/>
              <a:t>lbs</a:t>
            </a:r>
            <a:r>
              <a:rPr lang="en-US" altLang="zh-TW" sz="1000" dirty="0"/>
              <a:t> (</a:t>
            </a:r>
            <a:r>
              <a:rPr lang="en-US" altLang="zh-TW" sz="1000" dirty="0" smtClean="0"/>
              <a:t>0.95kg)</a:t>
            </a:r>
            <a:endParaRPr lang="zh-TW" altLang="en-US" sz="1000" dirty="0"/>
          </a:p>
        </p:txBody>
      </p:sp>
      <p:sp>
        <p:nvSpPr>
          <p:cNvPr id="44" name="矩形 43"/>
          <p:cNvSpPr/>
          <p:nvPr/>
        </p:nvSpPr>
        <p:spPr>
          <a:xfrm>
            <a:off x="4665888" y="5506723"/>
            <a:ext cx="751433" cy="307777"/>
          </a:xfrm>
          <a:prstGeom prst="rect">
            <a:avLst/>
          </a:prstGeom>
        </p:spPr>
        <p:txBody>
          <a:bodyPr wrap="square" lIns="0" tIns="0" rIns="0" bIns="0">
            <a:spAutoFit/>
          </a:bodyPr>
          <a:lstStyle/>
          <a:p>
            <a:r>
              <a:rPr lang="en-US" altLang="zh-TW" sz="1000" dirty="0" smtClean="0"/>
              <a:t>Dimensions &amp; Weight</a:t>
            </a:r>
            <a:endParaRPr lang="zh-TW" altLang="en-US" sz="1000" dirty="0"/>
          </a:p>
        </p:txBody>
      </p:sp>
      <p:sp>
        <p:nvSpPr>
          <p:cNvPr id="45" name="矩形 44"/>
          <p:cNvSpPr/>
          <p:nvPr/>
        </p:nvSpPr>
        <p:spPr>
          <a:xfrm>
            <a:off x="1207109" y="6269250"/>
            <a:ext cx="2278188" cy="400110"/>
          </a:xfrm>
          <a:prstGeom prst="rect">
            <a:avLst/>
          </a:prstGeom>
        </p:spPr>
        <p:txBody>
          <a:bodyPr wrap="none">
            <a:spAutoFit/>
          </a:bodyPr>
          <a:lstStyle/>
          <a:p>
            <a:pPr marL="171450" indent="-171450">
              <a:buFontTx/>
              <a:buChar char="-"/>
            </a:pPr>
            <a:r>
              <a:rPr lang="en-US" altLang="zh-TW" sz="1000" dirty="0" smtClean="0"/>
              <a:t>22.5 </a:t>
            </a:r>
            <a:r>
              <a:rPr lang="en-US" altLang="zh-TW" sz="1000" dirty="0"/>
              <a:t>x 16.8 x 2.7 cm (8.9” x 6.6” x 1</a:t>
            </a:r>
            <a:r>
              <a:rPr lang="en-US" altLang="zh-TW" sz="1000" dirty="0" smtClean="0"/>
              <a:t>”)</a:t>
            </a:r>
          </a:p>
          <a:p>
            <a:pPr marL="171450" indent="-171450">
              <a:buFontTx/>
              <a:buChar char="-"/>
            </a:pPr>
            <a:r>
              <a:rPr lang="en-US" altLang="zh-TW" sz="1000" dirty="0"/>
              <a:t>2.09 </a:t>
            </a:r>
            <a:r>
              <a:rPr lang="en-US" altLang="zh-TW" sz="1000" dirty="0" err="1"/>
              <a:t>lbs</a:t>
            </a:r>
            <a:r>
              <a:rPr lang="en-US" altLang="zh-TW" sz="1000" dirty="0"/>
              <a:t> (</a:t>
            </a:r>
            <a:r>
              <a:rPr lang="en-US" altLang="zh-TW" sz="1000" dirty="0" smtClean="0"/>
              <a:t>0.95kg)</a:t>
            </a:r>
            <a:endParaRPr lang="zh-TW" altLang="en-US" sz="1000" dirty="0"/>
          </a:p>
        </p:txBody>
      </p:sp>
    </p:spTree>
    <p:extLst>
      <p:ext uri="{BB962C8B-B14F-4D97-AF65-F5344CB8AC3E}">
        <p14:creationId xmlns:p14="http://schemas.microsoft.com/office/powerpoint/2010/main" val="1085838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8465</TotalTime>
  <Words>1675</Words>
  <Application>Microsoft Office PowerPoint</Application>
  <PresentationFormat>如螢幕大小 (4:3)</PresentationFormat>
  <Paragraphs>303</Paragraphs>
  <Slides>11</Slides>
  <Notes>4</Notes>
  <HiddenSlides>0</HiddenSlides>
  <MMClips>0</MMClips>
  <ScaleCrop>false</ScaleCrop>
  <HeadingPairs>
    <vt:vector size="4" baseType="variant">
      <vt:variant>
        <vt:lpstr>佈景主題</vt:lpstr>
      </vt:variant>
      <vt:variant>
        <vt:i4>1</vt:i4>
      </vt:variant>
      <vt:variant>
        <vt:lpstr>投影片標題</vt:lpstr>
      </vt:variant>
      <vt:variant>
        <vt:i4>11</vt:i4>
      </vt:variant>
    </vt:vector>
  </HeadingPairs>
  <TitlesOfParts>
    <vt:vector size="12"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Heidi Wu</dc:creator>
  <cp:lastModifiedBy>Heidi Wu</cp:lastModifiedBy>
  <cp:revision>646</cp:revision>
  <dcterms:created xsi:type="dcterms:W3CDTF">2016-03-31T09:21:15Z</dcterms:created>
  <dcterms:modified xsi:type="dcterms:W3CDTF">2018-10-23T07:07:46Z</dcterms:modified>
</cp:coreProperties>
</file>